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8" r:id="rId4"/>
  </p:sldMasterIdLst>
  <p:notesMasterIdLst>
    <p:notesMasterId r:id="rId19"/>
  </p:notesMasterIdLst>
  <p:sldIdLst>
    <p:sldId id="586" r:id="rId5"/>
    <p:sldId id="592" r:id="rId6"/>
    <p:sldId id="589" r:id="rId7"/>
    <p:sldId id="601" r:id="rId8"/>
    <p:sldId id="598" r:id="rId9"/>
    <p:sldId id="597" r:id="rId10"/>
    <p:sldId id="593" r:id="rId11"/>
    <p:sldId id="594" r:id="rId12"/>
    <p:sldId id="599" r:id="rId13"/>
    <p:sldId id="600" r:id="rId14"/>
    <p:sldId id="596" r:id="rId15"/>
    <p:sldId id="602" r:id="rId16"/>
    <p:sldId id="587" r:id="rId17"/>
    <p:sldId id="58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4472C4"/>
    <a:srgbClr val="ED7D31"/>
    <a:srgbClr val="B357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D29937-4D71-5D6D-4E0D-E945D943FE99}" v="51" dt="2024-02-03T20:14:14.092"/>
    <p1510:client id="{1D957D17-09A8-0D20-D325-55C4C7F0FE27}" v="33" dt="2024-02-04T18:28:06.417"/>
    <p1510:client id="{22FABD58-5042-73AD-FA70-7DB96555C81A}" v="85" dt="2024-02-04T01:47:55.387"/>
    <p1510:client id="{23F9926F-4AC5-A31D-4877-A60799799F06}" v="6" dt="2024-02-04T13:56:57.561"/>
    <p1510:client id="{4B3D25BD-2FA3-2CA8-372D-438A0D55EECC}" v="72" dt="2024-02-04T08:55:42.815"/>
    <p1510:client id="{56A4D778-75D4-49A3-9DFE-5193E22C0D28}" v="67" dt="2024-02-04T03:14:23.654"/>
    <p1510:client id="{5F00E37D-1BC7-4FA6-BB1F-E5BC189CED4E}" v="15" dt="2024-02-03T20:52:48.873"/>
    <p1510:client id="{6E7BB94D-9085-0E86-0000-62F1A0EF1E3F}" v="49" dt="2024-02-04T03:15:29.370"/>
    <p1510:client id="{8A828EE5-E3BE-8E13-4E8F-29973FA4135E}" v="26" dt="2024-02-03T21:34:35.832"/>
    <p1510:client id="{8B349253-9774-4C90-83CF-37BD83F8CAB6}" v="156" dt="2024-02-04T14:57:53.911"/>
    <p1510:client id="{CAA099E3-A4B8-E3DB-3085-082F5F6610C1}" v="896" dt="2024-02-04T01:37:20.109"/>
    <p1510:client id="{D2B8AD3C-F9F8-4135-A373-D9614593F3C1}" v="13" dt="2024-02-04T21:00:23.696"/>
    <p1510:client id="{DDE81C92-8A9C-46FB-AD8B-9463C72BF8EA}" v="96" dt="2024-02-04T21:24:02.287"/>
    <p1510:client id="{E2164628-AA11-42F2-8063-5597C91EE5AE}" v="45" dt="2024-02-04T04:18:03.488"/>
    <p1510:client id="{E2D9DF5A-59EB-4F8B-A251-9FFEE62E6CEB}" v="6" dt="2024-02-04T14:49:21.907"/>
    <p1510:client id="{E93797B4-AC51-434E-A984-6039AE88BB75}" v="2" dt="2024-02-04T20:39:50.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7"/>
  </p:normalViewPr>
  <p:slideViewPr>
    <p:cSldViewPr snapToGrid="0">
      <p:cViewPr varScale="1">
        <p:scale>
          <a:sx n="102" d="100"/>
          <a:sy n="102" d="100"/>
        </p:scale>
        <p:origin x="192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26C0D9-6526-415C-8AD0-899CC9EF915D}" type="datetimeFigureOut">
              <a:rPr lang="en-US" smtClean="0"/>
              <a:t>9/5/24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B564DC-4C62-47EC-9788-DD9CA355C784}" type="slidenum">
              <a:rPr lang="en-US" smtClean="0"/>
              <a:t>‹#›</a:t>
            </a:fld>
            <a:endParaRPr lang="en-US"/>
          </a:p>
        </p:txBody>
      </p:sp>
    </p:spTree>
    <p:extLst>
      <p:ext uri="{BB962C8B-B14F-4D97-AF65-F5344CB8AC3E}">
        <p14:creationId xmlns:p14="http://schemas.microsoft.com/office/powerpoint/2010/main" val="2608557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idelity.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fidelity.com/about-fidelity/our-company"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youtube.com/watch?v=yAaJxi1xco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a:buChar char="•"/>
            </a:pPr>
            <a:r>
              <a:rPr lang="en-US"/>
              <a:t>- Fidelity Investments (aka Fidelity) was a privately owned investment management company that was founded by Edward C. Johnson II in 1946 as a mutual fund company.</a:t>
            </a:r>
          </a:p>
          <a:p>
            <a:pPr marL="228600" indent="-228600">
              <a:buFont typeface="Arial"/>
              <a:buChar char="•"/>
            </a:pPr>
            <a:r>
              <a:rPr lang="en-US"/>
              <a:t> In 1965, the firm purchased its first computer that occupied nearly an entire building floor, so we can se how way ahead fidelity was before the others.</a:t>
            </a:r>
            <a:endParaRPr lang="en-US">
              <a:ea typeface="Calibri"/>
              <a:cs typeface="Calibri"/>
            </a:endParaRPr>
          </a:p>
          <a:p>
            <a:pPr marL="228600" indent="-228600">
              <a:buFont typeface="Arial"/>
              <a:buChar char="•"/>
            </a:pPr>
            <a:r>
              <a:rPr lang="en-US"/>
              <a:t>Fidelty became the first company to launch their mutual fund mobile app in 1998. I also invest in mutual funds and its 2024 even today I just use a mobile app for that, its shows how fidelity was way advanced from their rival companies.</a:t>
            </a:r>
            <a:endParaRPr lang="en-US">
              <a:cs typeface="Calibri"/>
            </a:endParaRPr>
          </a:p>
          <a:p>
            <a:pPr marL="228600" indent="-228600">
              <a:buFont typeface="Arial"/>
              <a:buChar char="•"/>
            </a:pPr>
            <a:endParaRPr lang="en-US">
              <a:cs typeface="Calibri"/>
            </a:endParaRPr>
          </a:p>
          <a:p>
            <a:pPr marL="228600" indent="-228600">
              <a:buFont typeface="Arial"/>
              <a:buChar char="•"/>
            </a:pPr>
            <a:r>
              <a:rPr lang="en-US"/>
              <a:t>Fidelity is using techniques such as AI, including machine learning applications for the vast amount of data that generates daily. So with the help of these techniques, they are managing their company and taking it to new heights</a:t>
            </a:r>
            <a:endParaRPr lang="en-US">
              <a:ea typeface="Calibri"/>
              <a:cs typeface="Calibri"/>
            </a:endParaRPr>
          </a:p>
          <a:p>
            <a:pPr marL="228600" indent="-228600">
              <a:buFont typeface="Arial"/>
              <a:buChar char="•"/>
            </a:pPr>
            <a:endParaRPr lang="en-US">
              <a:ea typeface="Calibri"/>
              <a:cs typeface="Calibri"/>
            </a:endParaRPr>
          </a:p>
          <a:p>
            <a:pPr marL="228600" indent="-228600">
              <a:buFont typeface="Arial"/>
              <a:buChar char="•"/>
            </a:pPr>
            <a:r>
              <a:rPr lang="en-US">
                <a:ea typeface="Calibri"/>
                <a:cs typeface="Calibri"/>
              </a:rPr>
              <a:t>Class reference(internal):  </a:t>
            </a:r>
            <a:r>
              <a:rPr lang="en-US"/>
              <a:t>Transition from paper to digital- Just a few days back, we had our guest speaker David Wolf, the CPO of the company, who told us that their office has eliminated printers entirely. They are actively transitioning from a paper-based working to a digital platform. Which shows how fidelity is changing is data base to digital means.</a:t>
            </a:r>
            <a:endParaRPr lang="en-US">
              <a:cs typeface="Calibri"/>
            </a:endParaRPr>
          </a:p>
          <a:p>
            <a:pPr marL="228600" indent="-228600">
              <a:buFont typeface="Arial"/>
              <a:buChar char="•"/>
            </a:pPr>
            <a:r>
              <a:rPr lang="en-US">
                <a:cs typeface="Calibri"/>
              </a:rPr>
              <a:t>Outside References:</a:t>
            </a:r>
            <a:endParaRPr lang="en-US">
              <a:ea typeface="Calibri"/>
              <a:cs typeface="Calibri"/>
            </a:endParaRPr>
          </a:p>
          <a:p>
            <a:r>
              <a:rPr lang="en-US"/>
              <a:t>Feyen, Erik, et al. </a:t>
            </a:r>
            <a:r>
              <a:rPr lang="en-US" i="1"/>
              <a:t>Fintech and the Digital Transformation of Financial Services: Implications for Market Structure and Public Policy</a:t>
            </a:r>
            <a:r>
              <a:rPr lang="en-US"/>
              <a:t>. July 2021.</a:t>
            </a:r>
            <a:endParaRPr lang="en-US">
              <a:cs typeface="Calibri"/>
            </a:endParaRPr>
          </a:p>
          <a:p>
            <a:r>
              <a:rPr lang="en-US"/>
              <a: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3</a:t>
            </a:fld>
            <a:endParaRPr lang="en-US"/>
          </a:p>
        </p:txBody>
      </p:sp>
    </p:spTree>
    <p:extLst>
      <p:ext uri="{BB962C8B-B14F-4D97-AF65-F5344CB8AC3E}">
        <p14:creationId xmlns:p14="http://schemas.microsoft.com/office/powerpoint/2010/main" val="185744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ea typeface="Calibri"/>
                <a:cs typeface="Calibri"/>
              </a:rPr>
              <a:t>Personal story- </a:t>
            </a:r>
            <a:r>
              <a:rPr lang="en-US"/>
              <a:t>During my work experience in India, I was working on a house that I was building for a client. We had decided on the design and final look of the project, and when it was finished, the final look and design matched our client's expectations, and his family really liked the house. This helped us earn their trust, which in turn helped us get more projects in the future as our clients recommended a few of their friends to our firm. That’s how we build our customers’ trust.</a:t>
            </a:r>
            <a:endParaRPr lang="en-US">
              <a:cs typeface="Calibri"/>
            </a:endParaRPr>
          </a:p>
          <a:p>
            <a:pPr marL="171450" indent="-171450">
              <a:buFont typeface="Arial"/>
              <a:buChar char="•"/>
            </a:pPr>
            <a:r>
              <a:rPr lang="en-US"/>
              <a:t>Customer trust - In the financial industry, trust is paramount. Shifting from traditional human advisory services to technology-driven solutions is a great change for the company as well as the clients. Fidelity must ensure that the new systems are reliable and secure. Building and keeping trust in these systems might take some time, and it's a step-by-step process.</a:t>
            </a:r>
            <a:endParaRPr lang="en-US">
              <a:cs typeface="Calibri"/>
            </a:endParaRPr>
          </a:p>
          <a:p>
            <a:pPr marL="171450" indent="-171450">
              <a:buFont typeface="Arial"/>
              <a:buChar char="•"/>
            </a:pPr>
            <a:r>
              <a:rPr lang="en-US"/>
              <a:t>Regulatory compliance – due to rapid technology advancement it’s very difficult to keep up with the enforcement of regulations as it may lead to Data Privacy of the clients as well as Cybersecurity concerns. To overcome the difficulties of following the rules while using new technologies, fidelity needs to be proactive. This means taking steps ahead of time to understand and meet the regulations. </a:t>
            </a:r>
            <a:endParaRPr lang="en-US">
              <a:cs typeface="Calibri"/>
            </a:endParaRPr>
          </a:p>
          <a:p>
            <a:pPr marL="171450" indent="-171450">
              <a:buFont typeface="Arial"/>
              <a:buChar char="•"/>
            </a:pPr>
            <a:r>
              <a:rPr lang="en-US"/>
              <a:t>Competition – the emergence of new tech focused startups, can quickly adapt to the market changes and give tough competition to the traditional institutes like fidelity. These startups may acquire the top tech talent, like data scientists, and experts so retaining these talents is also a big task for institutions like fidelity.</a:t>
            </a:r>
            <a:endParaRPr lang="en-US">
              <a:cs typeface="Calibri"/>
            </a:endParaRPr>
          </a:p>
          <a:p>
            <a:pPr>
              <a:buFont typeface="Arial"/>
              <a:buChar char="•"/>
            </a:pPr>
            <a:r>
              <a:rPr lang="en-US"/>
              <a:t>   Cultural Shift-Moving from a model where expert knowledge and personal relationships were key to a more tech-driven, data-centric approach can be met with resistance internally.</a:t>
            </a:r>
            <a:endParaRPr lang="en-US">
              <a:cs typeface="Calibri"/>
            </a:endParaRPr>
          </a:p>
          <a:p>
            <a:pPr>
              <a:buFont typeface="Arial"/>
              <a:buChar char="•"/>
            </a:pPr>
            <a:r>
              <a:rPr lang="en-US"/>
              <a:t> Recruiting and Keeping Talent- Attracting and retaining top tech talent, data scientists, and experts in emerging technologies is crucial for successful      innovation. Competition for such talent is fierce, and traditional financial institutions may face challenges in offering the same dynamic work  environment as startups</a:t>
            </a:r>
            <a:endParaRPr lang="en-US">
              <a:cs typeface="Calibri"/>
            </a:endParaRPr>
          </a:p>
          <a:p>
            <a:pPr>
              <a:buFont typeface="Arial"/>
              <a:buChar char="•"/>
            </a:pPr>
            <a:r>
              <a:rPr lang="en-US">
                <a:cs typeface="Calibri"/>
              </a:rPr>
              <a:t> Outside Ref:</a:t>
            </a:r>
          </a:p>
          <a:p>
            <a:r>
              <a:rPr lang="en-US"/>
              <a:t>“About Fidelity - Our Company.” </a:t>
            </a:r>
            <a:r>
              <a:rPr lang="en-US" i="1">
                <a:hlinkClick r:id="rId3"/>
              </a:rPr>
              <a:t>Www.fidelity.com</a:t>
            </a:r>
            <a:r>
              <a:rPr lang="en-US"/>
              <a:t>, </a:t>
            </a:r>
            <a:r>
              <a:rPr lang="en-US">
                <a:hlinkClick r:id="rId4"/>
              </a:rPr>
              <a:t>www.fidelity.com/about-fidelity/our-company</a:t>
            </a:r>
            <a:r>
              <a:rPr lang="en-US"/>
              <a:t>.</a:t>
            </a:r>
            <a:endParaRPr lang="en-US">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4</a:t>
            </a:fld>
            <a:endParaRPr lang="en-US"/>
          </a:p>
        </p:txBody>
      </p:sp>
    </p:spTree>
    <p:extLst>
      <p:ext uri="{BB962C8B-B14F-4D97-AF65-F5344CB8AC3E}">
        <p14:creationId xmlns:p14="http://schemas.microsoft.com/office/powerpoint/2010/main" val="1413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 - What do you think of Abby Johnson as CEO and President of Fidelity to lead this transformation?</a:t>
            </a:r>
          </a:p>
          <a:p>
            <a:r>
              <a:rPr lang="en-US">
                <a:cs typeface="Calibri"/>
              </a:rPr>
              <a:t>A - </a:t>
            </a:r>
            <a:r>
              <a:rPr lang="en-US"/>
              <a:t>Based on the information provided in the case study, Abigail Johnson appears to be a proactive and visionary leader, successfully steering Fidelity through a transformative journey towards digitalization and innovation. Several key points highlight her effectiveness:</a:t>
            </a:r>
            <a:endParaRPr lang="en-US">
              <a:cs typeface="Calibri"/>
            </a:endParaRPr>
          </a:p>
          <a:p>
            <a:pPr marL="228600" indent="-228600">
              <a:buAutoNum type="arabicPeriod"/>
            </a:pPr>
            <a:r>
              <a:rPr lang="en-US">
                <a:cs typeface="Calibri"/>
              </a:rPr>
              <a:t>Embracing Innovation </a:t>
            </a:r>
          </a:p>
          <a:p>
            <a:pPr marL="228600" indent="-228600">
              <a:buAutoNum type="arabicPeriod"/>
            </a:pPr>
            <a:r>
              <a:rPr lang="en-US">
                <a:cs typeface="Calibri"/>
              </a:rPr>
              <a:t>Continuing a legacy of Innovation </a:t>
            </a:r>
          </a:p>
          <a:p>
            <a:pPr marL="228600" indent="-228600">
              <a:buAutoNum type="arabicPeriod"/>
            </a:pPr>
            <a:r>
              <a:rPr lang="en-US">
                <a:cs typeface="Calibri"/>
              </a:rPr>
              <a:t>Strategic Leadership</a:t>
            </a:r>
          </a:p>
          <a:p>
            <a:pPr marL="228600" indent="-228600">
              <a:buAutoNum type="arabicPeriod"/>
            </a:pPr>
            <a:r>
              <a:rPr lang="en-US">
                <a:cs typeface="Calibri"/>
              </a:rPr>
              <a:t>Adapting to Industry Challenges </a:t>
            </a:r>
          </a:p>
          <a:p>
            <a:pPr marL="228600" indent="-228600">
              <a:buAutoNum type="arabicPeriod"/>
            </a:pPr>
            <a:r>
              <a:rPr lang="en-US"/>
              <a:t>Customer-Centric Approach</a:t>
            </a:r>
            <a:endParaRPr lang="en-US">
              <a:cs typeface="Calibri"/>
            </a:endParaRPr>
          </a:p>
          <a:p>
            <a:pPr marL="228600" indent="-228600">
              <a:buAutoNum type="arabicPeriod"/>
            </a:pPr>
            <a:endParaRPr lang="en-US">
              <a:cs typeface="Calibri"/>
            </a:endParaRPr>
          </a:p>
          <a:p>
            <a:r>
              <a:rPr lang="en-US">
                <a:cs typeface="Calibri"/>
              </a:rPr>
              <a:t>Outside Resource - </a:t>
            </a:r>
            <a:endParaRPr lang="en-US"/>
          </a:p>
          <a:p>
            <a:r>
              <a:rPr lang="en-US" i="1"/>
              <a:t>“Fidelity’s Abigail Johnson’s Journey to CEO.” </a:t>
            </a:r>
            <a:r>
              <a:rPr lang="en-US" i="1">
                <a:hlinkClick r:id="rId3"/>
              </a:rPr>
              <a:t>Www.youtube.com</a:t>
            </a:r>
            <a:r>
              <a:rPr lang="en-US" i="1"/>
              <a:t>, </a:t>
            </a:r>
            <a:r>
              <a:rPr lang="en-US" i="1">
                <a:hlinkClick r:id="rId4"/>
              </a:rPr>
              <a:t>www.youtube.com/watch?v=yAaJxi1xcow</a:t>
            </a:r>
            <a:r>
              <a:rPr lang="en-US" i="1"/>
              <a:t>.</a:t>
            </a:r>
            <a:endParaRPr lang="en-US">
              <a:cs typeface="Calibri"/>
            </a:endParaRPr>
          </a:p>
          <a:p>
            <a:pPr marL="171450" indent="-171450">
              <a:buFont typeface="Arial,Sans-Serif"/>
              <a:buChar char="•"/>
            </a:pP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5</a:t>
            </a:fld>
            <a:endParaRPr lang="en-US"/>
          </a:p>
        </p:txBody>
      </p:sp>
    </p:spTree>
    <p:extLst>
      <p:ext uri="{BB962C8B-B14F-4D97-AF65-F5344CB8AC3E}">
        <p14:creationId xmlns:p14="http://schemas.microsoft.com/office/powerpoint/2010/main" val="55292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 What do you think about Fidelity's culture to pull off this transformation?  What enablers and challenges do you see?</a:t>
            </a:r>
          </a:p>
          <a:p>
            <a:endParaRPr lang="en-US">
              <a:cs typeface="Calibri"/>
            </a:endParaRPr>
          </a:p>
          <a:p>
            <a:r>
              <a:rPr lang="en-US"/>
              <a:t>Fidelity's culture appears to be a critical enabler for the successful transformation outlined in the case study. Several aspects contribute to the positive culture supporting innovation, but there are also potential challenges that need to be considered:</a:t>
            </a:r>
            <a:endParaRPr lang="en-US">
              <a:cs typeface="Calibri"/>
            </a:endParaRPr>
          </a:p>
          <a:p>
            <a:endParaRPr lang="en-US">
              <a:cs typeface="Calibri"/>
            </a:endParaRPr>
          </a:p>
          <a:p>
            <a:r>
              <a:rPr lang="en-US" b="1">
                <a:cs typeface="Calibri"/>
              </a:rPr>
              <a:t>Enablers- </a:t>
            </a:r>
            <a:endParaRPr lang="en-US">
              <a:cs typeface="Calibri"/>
            </a:endParaRPr>
          </a:p>
          <a:p>
            <a:pPr marL="228600" indent="-228600">
              <a:buAutoNum type="arabicPeriod"/>
            </a:pPr>
            <a:r>
              <a:rPr lang="en-US" b="1">
                <a:cs typeface="Calibri"/>
              </a:rPr>
              <a:t>Investment in Technology</a:t>
            </a:r>
          </a:p>
          <a:p>
            <a:pPr marL="228600" indent="-228600">
              <a:buAutoNum type="arabicPeriod"/>
            </a:pPr>
            <a:r>
              <a:rPr lang="en-US" b="1">
                <a:cs typeface="Calibri"/>
              </a:rPr>
              <a:t>Agile Development Process</a:t>
            </a:r>
          </a:p>
          <a:p>
            <a:pPr marL="228600" indent="-228600">
              <a:buAutoNum type="arabicPeriod"/>
            </a:pPr>
            <a:r>
              <a:rPr lang="en-US" b="1">
                <a:cs typeface="Calibri"/>
              </a:rPr>
              <a:t>Open Work Environment </a:t>
            </a:r>
          </a:p>
          <a:p>
            <a:pPr marL="228600" indent="-228600">
              <a:buAutoNum type="arabicPeriod"/>
            </a:pPr>
            <a:r>
              <a:rPr lang="en-US" b="1">
                <a:cs typeface="Calibri"/>
              </a:rPr>
              <a:t>Leadership Support</a:t>
            </a:r>
          </a:p>
          <a:p>
            <a:pPr marL="228600" indent="-228600">
              <a:buAutoNum type="arabicPeriod"/>
            </a:pPr>
            <a:endParaRPr lang="en-US" b="1">
              <a:cs typeface="Calibri"/>
            </a:endParaRPr>
          </a:p>
          <a:p>
            <a:r>
              <a:rPr lang="en-US" b="1">
                <a:cs typeface="Calibri"/>
              </a:rPr>
              <a:t>Challenges - </a:t>
            </a:r>
          </a:p>
          <a:p>
            <a:pPr marL="228600" indent="-228600">
              <a:buAutoNum type="arabicPeriod"/>
            </a:pPr>
            <a:r>
              <a:rPr lang="en-US" b="1">
                <a:cs typeface="Calibri"/>
              </a:rPr>
              <a:t>Legacy System and Processes</a:t>
            </a:r>
          </a:p>
          <a:p>
            <a:pPr marL="228600" indent="-228600">
              <a:buAutoNum type="arabicPeriod"/>
            </a:pPr>
            <a:r>
              <a:rPr lang="en-US" b="1">
                <a:cs typeface="Calibri"/>
              </a:rPr>
              <a:t>Balancing Innovation with Caution</a:t>
            </a:r>
          </a:p>
          <a:p>
            <a:pPr marL="228600" indent="-228600">
              <a:buAutoNum type="arabicPeriod"/>
            </a:pPr>
            <a:r>
              <a:rPr lang="en-US" b="1">
                <a:cs typeface="Calibri"/>
              </a:rPr>
              <a:t>Talent Acquisition and Retention</a:t>
            </a:r>
          </a:p>
          <a:p>
            <a:pPr marL="228600" indent="-228600">
              <a:buAutoNum type="arabicPeriod"/>
            </a:pPr>
            <a:r>
              <a:rPr lang="en-US" b="1">
                <a:cs typeface="Calibri"/>
              </a:rPr>
              <a:t>External Disruption </a:t>
            </a:r>
          </a:p>
          <a:p>
            <a:pPr marL="228600" indent="-228600">
              <a:buAutoNum type="arabicPeriod"/>
            </a:pPr>
            <a:endParaRPr lang="en-US" b="1">
              <a:cs typeface="Calibri"/>
            </a:endParaRPr>
          </a:p>
          <a:p>
            <a:r>
              <a:rPr lang="en-US">
                <a:cs typeface="Calibri"/>
              </a:rPr>
              <a:t>External Resources- </a:t>
            </a:r>
            <a:endParaRPr lang="en-US" b="1">
              <a:cs typeface="Calibri"/>
            </a:endParaRPr>
          </a:p>
          <a:p>
            <a:r>
              <a:rPr lang="en-US"/>
              <a:t>https://www.forbes.com/sites/stephenwunker/2023/05/24/how-fidelity-became-a-business-leveraging-start-ups-jobs-to-be-done/?sh=6aeda93e8f87</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6</a:t>
            </a:fld>
            <a:endParaRPr lang="en-US"/>
          </a:p>
        </p:txBody>
      </p:sp>
    </p:spTree>
    <p:extLst>
      <p:ext uri="{BB962C8B-B14F-4D97-AF65-F5344CB8AC3E}">
        <p14:creationId xmlns:p14="http://schemas.microsoft.com/office/powerpoint/2010/main" val="1244244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a:t>Q: IF YOU WERE THE CIO OF FIDELITY, WHAT WOULD YOU DO THE SAME OR DIFFERENT?</a:t>
            </a:r>
            <a:endParaRPr lang="en-US">
              <a:cs typeface="Calibri"/>
            </a:endParaRPr>
          </a:p>
          <a:p>
            <a:r>
              <a:rPr lang="en-US"/>
              <a:t>Fidelity Investments has proven itself as an innovative investment company with many factors leading to this success. </a:t>
            </a:r>
            <a:endParaRPr lang="en-US">
              <a:ea typeface="Calibri"/>
              <a:cs typeface="Calibri"/>
            </a:endParaRPr>
          </a:p>
          <a:p>
            <a:pPr marL="285750" indent="-285750">
              <a:buFont typeface="Arial,Sans-Serif"/>
              <a:buChar char="•"/>
            </a:pPr>
            <a:r>
              <a:rPr lang="en-US"/>
              <a:t>Continue developing new technology products with Fidelity Labs to keep top talent engaged and </a:t>
            </a:r>
            <a:r>
              <a:rPr lang="en-US" b="1"/>
              <a:t>solve customer driven, user focused problems</a:t>
            </a:r>
            <a:r>
              <a:rPr lang="en-US"/>
              <a:t>.</a:t>
            </a:r>
            <a:endParaRPr lang="en-US">
              <a:ea typeface="Calibri"/>
              <a:cs typeface="Calibri"/>
            </a:endParaRPr>
          </a:p>
          <a:p>
            <a:pPr marL="285750" indent="-285750">
              <a:buFont typeface="Arial,Sans-Serif"/>
              <a:buChar char="•"/>
            </a:pPr>
            <a:r>
              <a:rPr lang="en-US"/>
              <a:t>Focus on </a:t>
            </a:r>
            <a:r>
              <a:rPr lang="en-US" b="1"/>
              <a:t>engaging with new markets </a:t>
            </a:r>
            <a:r>
              <a:rPr lang="en-US"/>
              <a:t>with products like Fidelity Go to keep Fidelity a relevant name for emerging generations. </a:t>
            </a:r>
            <a:endParaRPr lang="en-US">
              <a:ea typeface="Calibri"/>
              <a:cs typeface="Calibri"/>
            </a:endParaRPr>
          </a:p>
          <a:p>
            <a:pPr marL="285750" indent="-285750">
              <a:buFont typeface="Arial,Sans-Serif"/>
              <a:buChar char="•"/>
            </a:pPr>
            <a:r>
              <a:rPr lang="en-US"/>
              <a:t>Be willing to </a:t>
            </a:r>
            <a:r>
              <a:rPr lang="en-US" b="1"/>
              <a:t>stop projects</a:t>
            </a:r>
            <a:r>
              <a:rPr lang="en-US"/>
              <a:t> that are not proving to add value, such as with blockchain or Google Glass apps.</a:t>
            </a:r>
            <a:endParaRPr lang="en-US">
              <a:cs typeface="Calibri"/>
            </a:endParaRPr>
          </a:p>
          <a:p>
            <a:pPr marL="285750" indent="-285750">
              <a:buFont typeface="Arial,Sans-Serif"/>
              <a:buChar char="•"/>
            </a:pPr>
            <a:endParaRPr lang="en-US"/>
          </a:p>
          <a:p>
            <a:r>
              <a:rPr lang="en-US">
                <a:cs typeface="Calibri"/>
              </a:rPr>
              <a:t>Q: </a:t>
            </a:r>
            <a:r>
              <a:rPr lang="en-US" cap="all"/>
              <a:t>WHAT WOULD KEEP YOU UP AT NIGHT AND WORRIED?</a:t>
            </a:r>
            <a:endParaRPr lang="en-US" cap="all">
              <a:cs typeface="Calibri"/>
            </a:endParaRPr>
          </a:p>
          <a:p>
            <a:r>
              <a:rPr lang="en-US" cap="all"/>
              <a:t>There are many things to keep a CIO up at night including the following reasons.</a:t>
            </a:r>
            <a:endParaRPr lang="en-US" cap="all">
              <a:cs typeface="Calibri"/>
            </a:endParaRPr>
          </a:p>
          <a:p>
            <a:pPr marL="285750" indent="-285750">
              <a:buFont typeface="Arial,Sans-Serif"/>
              <a:buChar char="•"/>
            </a:pPr>
            <a:r>
              <a:rPr lang="en-US" cap="all"/>
              <a:t>Maintaining an </a:t>
            </a:r>
            <a:r>
              <a:rPr lang="en-US" b="1" cap="all"/>
              <a:t>innovative and inclusive community</a:t>
            </a:r>
            <a:r>
              <a:rPr lang="en-US" cap="all"/>
              <a:t> that attracts and engages top talent. </a:t>
            </a:r>
            <a:endParaRPr lang="en-US" cap="all">
              <a:ea typeface="Calibri"/>
              <a:cs typeface="Calibri"/>
            </a:endParaRPr>
          </a:p>
          <a:p>
            <a:pPr marL="285750" indent="-285750">
              <a:buFont typeface="Arial,Sans-Serif"/>
              <a:buChar char="•"/>
            </a:pPr>
            <a:r>
              <a:rPr lang="en-US" cap="all"/>
              <a:t>Manage the ever-shifting technology landscape to understand growing trends and how to </a:t>
            </a:r>
            <a:r>
              <a:rPr lang="en-US" b="1" cap="all"/>
              <a:t>capitalize on opportunities strategically</a:t>
            </a:r>
            <a:r>
              <a:rPr lang="en-US" cap="all"/>
              <a:t>.  </a:t>
            </a:r>
            <a:endParaRPr lang="en-US">
              <a:cs typeface="Calibri"/>
            </a:endParaRPr>
          </a:p>
          <a:p>
            <a:endParaRPr lang="en-US" cap="all"/>
          </a:p>
          <a:p>
            <a:r>
              <a:rPr lang="en-US" cap="all">
                <a:cs typeface="Calibri"/>
              </a:rPr>
              <a:t>Class material Resource:</a:t>
            </a:r>
            <a:endParaRPr lang="en-US" cap="all"/>
          </a:p>
          <a:p>
            <a:r>
              <a:rPr lang="en-US" cap="all"/>
              <a:t>"Take chances and make your own luck," Mona from the Tech on Deck podcast</a:t>
            </a:r>
            <a:endParaRPr lang="en-US" cap="all">
              <a:cs typeface="Calibri"/>
            </a:endParaRPr>
          </a:p>
          <a:p>
            <a:r>
              <a:rPr lang="en-US" cap="all">
                <a:cs typeface="Calibri"/>
              </a:rPr>
              <a:t>IT Leadership needs to understand that these successes are not happening overnight and by accident. Instead, one needs to make their own luck by taking changes, keeping strong employees around, and continuing the work that is working. It seem like Fidelity has just been lucky, but it in truth they have been taking chances and building a collaborative environment for years.</a:t>
            </a:r>
            <a:endParaRPr lang="en-US" cap="all"/>
          </a:p>
          <a:p>
            <a:r>
              <a:rPr lang="en-US" cap="all"/>
              <a:t>“‎Tech on Deck on Apple Podcasts.” </a:t>
            </a:r>
            <a:r>
              <a:rPr lang="en-US" i="1" cap="all"/>
              <a:t>Apple Podcasts</a:t>
            </a:r>
            <a:r>
              <a:rPr lang="en-US" cap="all"/>
              <a:t>, 5 Dec. 2023, podcasts.apple.com/us/podcast/resiliency-in-a-complex-tech-environment/id1678031913?i=1000637529043Links. Accessed 31 Jan. 2024.</a:t>
            </a:r>
            <a:endParaRPr lang="en-US">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7</a:t>
            </a:fld>
            <a:endParaRPr lang="en-US"/>
          </a:p>
        </p:txBody>
      </p:sp>
    </p:spTree>
    <p:extLst>
      <p:ext uri="{BB962C8B-B14F-4D97-AF65-F5344CB8AC3E}">
        <p14:creationId xmlns:p14="http://schemas.microsoft.com/office/powerpoint/2010/main" val="106542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a:t>Q:If you were an IT department head, what would you think about this approach and how would you engage/support/enable this locally in your own department and team members?</a:t>
            </a:r>
            <a:endParaRPr lang="en-US">
              <a:cs typeface="Calibri"/>
            </a:endParaRPr>
          </a:p>
          <a:p>
            <a:endParaRPr lang="en-US" cap="all">
              <a:cs typeface="Calibri"/>
            </a:endParaRPr>
          </a:p>
          <a:p>
            <a:r>
              <a:rPr lang="en-US" cap="all">
                <a:cs typeface="Calibri"/>
              </a:rPr>
              <a:t>A: Cultivating your environment is so very important and something you can work to improve at all levels. Providing candor with care, having well defined communication channels, encouraging failing, and acknowledging success can be done by all members of your team, but a supportive leadership team that demonstrates these values is priceless. We had the chance to read how Fidelity leadership, and especially Abby Johnson demonstrate these values and can serve as guide to basic interactions across the organization.</a:t>
            </a:r>
            <a:endParaRPr lang="en-US">
              <a:cs typeface="Calibri"/>
            </a:endParaRPr>
          </a:p>
          <a:p>
            <a:endParaRPr lang="en-US" cap="all">
              <a:cs typeface="Calibri"/>
            </a:endParaRPr>
          </a:p>
          <a:p>
            <a:r>
              <a:rPr lang="en-US" cap="all">
                <a:cs typeface="Calibri"/>
              </a:rPr>
              <a:t>Personal Story:</a:t>
            </a:r>
          </a:p>
          <a:p>
            <a:r>
              <a:rPr lang="en-US" cap="all">
                <a:cs typeface="Calibri"/>
              </a:rPr>
              <a:t>Early in my career I had the opportunity to work with an outside consultant to help my new team establish basic ground rules for dealing with change and Candor with Care was the mantra that I've continued to bring with me. This phrase helps remind me to assume positive intent and approach challenging situations with my colleagues in mind. It also reminds me that having difficult conversations is hard, but it allows the whole team to benefit from growth.</a:t>
            </a:r>
            <a:endParaRPr lang="en-US" cap="all"/>
          </a:p>
          <a:p>
            <a:r>
              <a:rPr lang="en-US" cap="all">
                <a:cs typeface="Calibri"/>
              </a:rPr>
              <a:t>Outside Resource:</a:t>
            </a:r>
            <a:endParaRPr lang="en-US" cap="all"/>
          </a:p>
          <a:p>
            <a:r>
              <a:rPr lang="en-US" cap="all">
                <a:cs typeface="Calibri"/>
              </a:rPr>
              <a:t>Fail Fast, Fail Often is a useful phrase to stay in the Agile mindset. The focus is to continually iterate, make progress, fail, and then iterate again until you have a product that fulfills your business requirements.</a:t>
            </a:r>
            <a:endParaRPr lang="en-US" cap="all"/>
          </a:p>
          <a:p>
            <a:r>
              <a:rPr lang="en-US" cap="all" err="1"/>
              <a:t>Babineaux</a:t>
            </a:r>
            <a:r>
              <a:rPr lang="en-US" cap="all"/>
              <a:t>, Ryan, and John </a:t>
            </a:r>
            <a:r>
              <a:rPr lang="en-US" cap="all" err="1"/>
              <a:t>Krumboltz</a:t>
            </a:r>
            <a:r>
              <a:rPr lang="en-US" cap="all"/>
              <a:t>. </a:t>
            </a:r>
            <a:r>
              <a:rPr lang="en-US" i="1" cap="all"/>
              <a:t>Fail Fast, Fail Often</a:t>
            </a:r>
            <a:r>
              <a:rPr lang="en-US" cap="all"/>
              <a:t>. Penguin, 26 Dec. 2013.</a:t>
            </a:r>
            <a:endParaRPr lang="en-US">
              <a:cs typeface="Calibri"/>
            </a:endParaRPr>
          </a:p>
          <a:p>
            <a:endParaRPr lang="en-US" cap="all"/>
          </a:p>
          <a:p>
            <a:endParaRPr lang="en-US" cap="all">
              <a:cs typeface="Calibri"/>
            </a:endParaRPr>
          </a:p>
          <a:p>
            <a:r>
              <a:rPr lang="en-US" cap="all"/>
              <a:t>‌</a:t>
            </a:r>
            <a:endParaRPr lang="en-US"/>
          </a:p>
          <a:p>
            <a:endParaRPr lang="en-US" cap="all">
              <a:cs typeface="Calibri"/>
            </a:endParaRPr>
          </a:p>
          <a:p>
            <a:r>
              <a:rPr lang="en-US" cap="all"/>
              <a:t>‌</a:t>
            </a:r>
            <a:endParaRPr lang="en-US"/>
          </a:p>
          <a:p>
            <a:endParaRPr lang="en-US" cap="all">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8</a:t>
            </a:fld>
            <a:endParaRPr lang="en-US"/>
          </a:p>
        </p:txBody>
      </p:sp>
    </p:spTree>
    <p:extLst>
      <p:ext uri="{BB962C8B-B14F-4D97-AF65-F5344CB8AC3E}">
        <p14:creationId xmlns:p14="http://schemas.microsoft.com/office/powerpoint/2010/main" val="154553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Q1) What do you think of their strategy approach and the Fidelity Labs adopted standard practices mentioned in the case?</a:t>
            </a:r>
          </a:p>
          <a:p>
            <a:r>
              <a:rPr lang="en-US"/>
              <a:t>A1) I think Fidelity's strategical approach and the standard practices that Fidelity Labs adopted are great. Fidelity labs was created in 2005 as an in-house incubator that allowed them to rapidly develop new products and businesses. They also made use of the previously established FCAT (Fidelity center for applied technology), the purpose of which was to help the lab in the ideation and innovation process. With the help of fidelity labs, entrepreneurs and businesses could enter the market ready to fight, it is almost as if they got a </a:t>
            </a:r>
            <a:r>
              <a:rPr lang="en-US" err="1"/>
              <a:t>headstart</a:t>
            </a:r>
            <a:r>
              <a:rPr lang="en-US"/>
              <a:t> when compared to other nascent startups. And it's not just about being an incubator for startups, we should also keep in mind that </a:t>
            </a:r>
            <a:r>
              <a:rPr lang="en-US" err="1"/>
              <a:t>fidelty</a:t>
            </a:r>
            <a:r>
              <a:rPr lang="en-US"/>
              <a:t> stressed a lot on the technology side of it and this was in 2005 so when technology truly did boom, the startups which had already done their research and testing in technology, got an advantage later down the line. Along with all of this, Fidelity labs also stressed on design thinking, lean startup and agile development, all of which in my opinion are great standard practices.</a:t>
            </a:r>
            <a:endParaRPr lang="en-US">
              <a:ea typeface="Calibri"/>
              <a:cs typeface="Calibri"/>
            </a:endParaRPr>
          </a:p>
          <a:p>
            <a:r>
              <a:rPr lang="en-US"/>
              <a:t> </a:t>
            </a:r>
            <a:endParaRPr lang="en-US">
              <a:ea typeface="Calibri"/>
              <a:cs typeface="Calibri"/>
            </a:endParaRPr>
          </a:p>
          <a:p>
            <a:r>
              <a:rPr lang="en-US"/>
              <a:t>There is company called </a:t>
            </a:r>
            <a:r>
              <a:rPr lang="en-US" err="1"/>
              <a:t>Saifr</a:t>
            </a:r>
            <a:r>
              <a:rPr lang="en-US"/>
              <a:t> which was also born in Fidelity Labs. Talk more about this</a:t>
            </a:r>
            <a:endParaRPr lang="en-US">
              <a:ea typeface="Calibri"/>
              <a:cs typeface="Calibri"/>
            </a:endParaRPr>
          </a:p>
          <a:p>
            <a:endParaRPr lang="en-US">
              <a:cs typeface="Calibri"/>
            </a:endParaRPr>
          </a:p>
          <a:p>
            <a:r>
              <a:rPr lang="en-US">
                <a:cs typeface="Calibri"/>
              </a:rPr>
              <a:t>Outside Reference:</a:t>
            </a:r>
            <a:endParaRPr lang="en-US"/>
          </a:p>
          <a:p>
            <a:r>
              <a:rPr lang="en-US"/>
              <a:t>“</a:t>
            </a:r>
            <a:r>
              <a:rPr lang="en-US" err="1"/>
              <a:t>Saifr</a:t>
            </a:r>
            <a:r>
              <a:rPr lang="en-US"/>
              <a:t>: A Startup with 15 Years of Experience | </a:t>
            </a:r>
            <a:r>
              <a:rPr lang="en-US" err="1"/>
              <a:t>Saifr</a:t>
            </a:r>
            <a:r>
              <a:rPr lang="en-US"/>
              <a:t>.” </a:t>
            </a:r>
            <a:r>
              <a:rPr lang="en-US" i="1"/>
              <a:t>Saifr.ai</a:t>
            </a:r>
            <a:r>
              <a:rPr lang="en-US"/>
              <a:t>, saifr.ai/blog/saifr-a-startup-with-15-years-of-experience.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9</a:t>
            </a:fld>
            <a:endParaRPr lang="en-US"/>
          </a:p>
        </p:txBody>
      </p:sp>
    </p:spTree>
    <p:extLst>
      <p:ext uri="{BB962C8B-B14F-4D97-AF65-F5344CB8AC3E}">
        <p14:creationId xmlns:p14="http://schemas.microsoft.com/office/powerpoint/2010/main" val="47929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PERSONAL STORY:</a:t>
            </a:r>
            <a:endParaRPr lang="en-US"/>
          </a:p>
          <a:p>
            <a:r>
              <a:rPr lang="en-US">
                <a:ea typeface="Calibri"/>
                <a:cs typeface="+mn-lt"/>
              </a:rPr>
              <a:t>In my undergrad years, in India, I worked with a startup called 'Scientific Interstellar' who wanted to design</a:t>
            </a:r>
            <a:r>
              <a:rPr lang="en-US"/>
              <a:t> a safety device that can help victim by alerting the police and their emergency contacts in a threatening situation. We had to come up with something very customer centric because if you think about it, no one would want to wear a silly looking device on them. Talk more about this in video</a:t>
            </a:r>
            <a:br>
              <a:rPr lang="en-US">
                <a:ea typeface="Calibri"/>
                <a:cs typeface="+mn-lt"/>
              </a:rPr>
            </a:br>
            <a:endParaRPr lang="en-US">
              <a:ea typeface="Calibri"/>
              <a:cs typeface="+mn-lt"/>
            </a:endParaRPr>
          </a:p>
          <a:p>
            <a:r>
              <a:rPr lang="en-US"/>
              <a:t>Class reference:</a:t>
            </a:r>
          </a:p>
          <a:p>
            <a:r>
              <a:rPr lang="en-US"/>
              <a:t>Jim Maholic, and Jud Brandt. </a:t>
            </a:r>
            <a:r>
              <a:rPr lang="en-US" i="1"/>
              <a:t>IT Strategy : A 3-Dimensional Framework to Plan Your Digital Transformation and Deliver Value to Your Enterprise</a:t>
            </a:r>
            <a:r>
              <a:rPr lang="en-US"/>
              <a:t>. United States, Jim Maholic, 2019.</a:t>
            </a:r>
          </a:p>
          <a:p>
            <a:br>
              <a:rPr lang="en-US">
                <a:ea typeface="Calibri"/>
                <a:cs typeface="+mn-lt"/>
              </a:rPr>
            </a:br>
            <a:r>
              <a:rPr lang="en-US"/>
              <a:t>Q2) What opportunities do you see from an IT culture standpoint?</a:t>
            </a:r>
            <a:endParaRPr lang="en-US">
              <a:ea typeface="Calibri"/>
              <a:cs typeface="Calibri"/>
            </a:endParaRPr>
          </a:p>
          <a:p>
            <a:r>
              <a:rPr lang="en-US"/>
              <a:t>A2) From an IT culture standpoint, there are several opportunities evident in the case of Fidelity:</a:t>
            </a:r>
            <a:endParaRPr lang="en-US">
              <a:cs typeface="Calibri"/>
            </a:endParaRPr>
          </a:p>
          <a:p>
            <a:r>
              <a:rPr lang="en-US"/>
              <a:t> </a:t>
            </a:r>
            <a:endParaRPr lang="en-US">
              <a:cs typeface="Calibri"/>
            </a:endParaRPr>
          </a:p>
          <a:p>
            <a:r>
              <a:rPr lang="en-US"/>
              <a:t>1. Embracing Innovation: Fidelity Labs has adopted a philosophy of "thinking big, moving quickly, and failing fast" to create impactful innovations. This approach encourages a culture of experimentation and learning from failures, so basically you have an environment where IT teams can explore new technologies and solutions without fear of failure.</a:t>
            </a:r>
            <a:endParaRPr lang="en-US">
              <a:cs typeface="Calibri"/>
            </a:endParaRPr>
          </a:p>
          <a:p>
            <a:r>
              <a:rPr lang="en-US"/>
              <a:t> </a:t>
            </a:r>
            <a:endParaRPr lang="en-US">
              <a:cs typeface="Calibri"/>
            </a:endParaRPr>
          </a:p>
          <a:p>
            <a:r>
              <a:rPr lang="en-US"/>
              <a:t>2. Customer-Centric Design Thinking: Fidelity focuses on customer-centric design thinking. So they know the importance of understanding and meeting customer needs. This approach presents an opportunity for IT teams to align their efforts with customer expectations, which results in the development of user-friendly and impactful digital solutions.</a:t>
            </a:r>
            <a:endParaRPr lang="en-US">
              <a:cs typeface="Calibri"/>
            </a:endParaRPr>
          </a:p>
          <a:p>
            <a:r>
              <a:rPr lang="en-US"/>
              <a:t> </a:t>
            </a:r>
            <a:endParaRPr lang="en-US">
              <a:cs typeface="Calibri"/>
            </a:endParaRPr>
          </a:p>
          <a:p>
            <a:r>
              <a:rPr lang="en-US"/>
              <a:t>3. Talent Development: Fidelity is known to invest in recruiting top tech talent and creating innovative workspaces, like the "7th Floor Village". Basically they have a commitment to nurture a culture of creativity and collaboration among technologists. This encourages employees to learn and develop continuously.</a:t>
            </a:r>
            <a:endParaRPr lang="en-US">
              <a:cs typeface="Calibri"/>
            </a:endParaRPr>
          </a:p>
          <a:p>
            <a:r>
              <a:rPr lang="en-US"/>
              <a:t> </a:t>
            </a:r>
            <a:endParaRPr lang="en-US">
              <a:cs typeface="Calibri"/>
            </a:endParaRPr>
          </a:p>
          <a:p>
            <a:r>
              <a:rPr lang="en-US"/>
              <a:t>4. Agile and Rapid Product Development: Fidelity </a:t>
            </a:r>
            <a:r>
              <a:rPr lang="en-US" err="1"/>
              <a:t>emphasises</a:t>
            </a:r>
            <a:r>
              <a:rPr lang="en-US"/>
              <a:t> on pace over perfection and rapid product development. Naturally, this presents an opportunity for IT teams to adopt agile methodologies and streamline their development processes. This is extremely useful for an organization that wants to develop fast but keep its quality consistent. This Agile approach makes use of the 4 foundations which are Current State, Future State, Assumptions &amp; Risks and Transformation Roadmap</a:t>
            </a:r>
            <a:endParaRPr lang="en-US">
              <a:cs typeface="Calibri"/>
            </a:endParaRPr>
          </a:p>
          <a:p>
            <a:r>
              <a:rPr lang="en-US"/>
              <a:t> </a:t>
            </a:r>
            <a:endParaRPr lang="en-US">
              <a:cs typeface="Calibri"/>
            </a:endParaRPr>
          </a:p>
          <a:p>
            <a:r>
              <a:rPr lang="en-US"/>
              <a:t>5. Leveraging Blockchain and Digital Assets: Exploration in blockchain technology and digital assets, in my opinion, creates one of the best </a:t>
            </a:r>
            <a:r>
              <a:rPr lang="en-US" err="1"/>
              <a:t>opportunites</a:t>
            </a:r>
            <a:r>
              <a:rPr lang="en-US"/>
              <a:t> from an IT point of view ini today's world. Fidelity has also partnered with Coinbase, so this presents an opportunity for IT teams to delve into cutting-edge technologies and stay on top their game in the financial services industry.</a:t>
            </a:r>
            <a:endParaRPr lang="en-US">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10</a:t>
            </a:fld>
            <a:endParaRPr lang="en-US"/>
          </a:p>
        </p:txBody>
      </p:sp>
    </p:spTree>
    <p:extLst>
      <p:ext uri="{BB962C8B-B14F-4D97-AF65-F5344CB8AC3E}">
        <p14:creationId xmlns:p14="http://schemas.microsoft.com/office/powerpoint/2010/main" val="212572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750"/>
              </a:spcBef>
            </a:pPr>
            <a:r>
              <a:rPr lang="en-US"/>
              <a:t>Fidelity has embraced a unique approach to the fintech industry and their commitment to culture is admirable.</a:t>
            </a:r>
          </a:p>
          <a:p>
            <a:pPr>
              <a:lnSpc>
                <a:spcPct val="150000"/>
              </a:lnSpc>
              <a:spcBef>
                <a:spcPts val="750"/>
              </a:spcBef>
            </a:pPr>
            <a:r>
              <a:rPr lang="en-US"/>
              <a:t>Going forward...</a:t>
            </a:r>
            <a:endParaRPr lang="en-US">
              <a:cs typeface="Calibri"/>
            </a:endParaRPr>
          </a:p>
          <a:p>
            <a:pPr marL="171450" indent="-171450">
              <a:lnSpc>
                <a:spcPct val="150000"/>
              </a:lnSpc>
              <a:spcBef>
                <a:spcPts val="750"/>
              </a:spcBef>
              <a:buFont typeface="Arial"/>
              <a:buChar char="•"/>
            </a:pPr>
            <a:r>
              <a:rPr lang="en-US"/>
              <a:t>We will look for opportunities that value positive culture, innovation, and embracing challenge</a:t>
            </a:r>
            <a:endParaRPr lang="en-US">
              <a:cs typeface="Calibri"/>
            </a:endParaRPr>
          </a:p>
          <a:p>
            <a:pPr marL="171450" indent="-171450">
              <a:lnSpc>
                <a:spcPct val="150000"/>
              </a:lnSpc>
              <a:spcBef>
                <a:spcPts val="750"/>
              </a:spcBef>
              <a:buFont typeface="Arial"/>
              <a:buChar char="•"/>
            </a:pPr>
            <a:r>
              <a:rPr lang="en-US">
                <a:cs typeface="Calibri"/>
              </a:rPr>
              <a:t>We will approach organizations with an understanding that we can be leaders at any level</a:t>
            </a:r>
            <a:endParaRPr lang="en-US">
              <a:ea typeface="Calibri"/>
              <a:cs typeface="Calibri"/>
            </a:endParaRPr>
          </a:p>
          <a:p>
            <a:pPr marL="171450" indent="-171450">
              <a:lnSpc>
                <a:spcPct val="150000"/>
              </a:lnSpc>
              <a:spcBef>
                <a:spcPts val="750"/>
              </a:spcBef>
              <a:buFont typeface="Arial"/>
              <a:buChar char="•"/>
            </a:pPr>
            <a:r>
              <a:rPr lang="en-US">
                <a:cs typeface="Calibri"/>
              </a:rPr>
              <a:t>We will keep an open mind about new technologies and innovations, even if we don't understand their initial application fully, like blockchain</a:t>
            </a:r>
            <a:endParaRPr lang="en-US">
              <a:ea typeface="Calibri"/>
              <a:cs typeface="Calibri"/>
            </a:endParaRPr>
          </a:p>
          <a:p>
            <a:pPr marL="171450" indent="-171450">
              <a:lnSpc>
                <a:spcPct val="150000"/>
              </a:lnSpc>
              <a:spcBef>
                <a:spcPts val="750"/>
              </a:spcBef>
              <a:buFont typeface="Arial"/>
              <a:buChar char="•"/>
            </a:pPr>
            <a:endParaRPr lang="en-US">
              <a:cs typeface="Calibri"/>
            </a:endParaRPr>
          </a:p>
          <a:p>
            <a:pPr marL="171450" indent="-171450">
              <a:lnSpc>
                <a:spcPct val="150000"/>
              </a:lnSpc>
              <a:spcBef>
                <a:spcPts val="750"/>
              </a:spcBef>
              <a:buFont typeface="Arial"/>
              <a:buChar char="•"/>
            </a:pPr>
            <a:r>
              <a:rPr lang="en-US">
                <a:cs typeface="Calibri"/>
              </a:rPr>
              <a:t>Why &amp; How did we find this?</a:t>
            </a:r>
            <a:endParaRPr lang="en-US">
              <a:ea typeface="Calibri"/>
              <a:cs typeface="Calibri"/>
            </a:endParaRPr>
          </a:p>
          <a:p>
            <a:pPr marL="171450" indent="-171450">
              <a:lnSpc>
                <a:spcPct val="150000"/>
              </a:lnSpc>
              <a:spcBef>
                <a:spcPts val="750"/>
              </a:spcBef>
              <a:buFont typeface="Arial"/>
              <a:buChar char="•"/>
            </a:pPr>
            <a:r>
              <a:rPr lang="en-US"/>
              <a:t>Fidelity Investments has a positive reputation in our community, whether it is from current/past employees, this case study, or their attendance at WPI programs. After learning more about the Fidelity Labs and how they take chances on emerging technologies and are a "Technology company that does finance," we felt their approach to be refreshing and the type of place we would want to work at. When we looked at our own personal stories, especially, there seemed to be a lot of overlap of our own personal values and experiences with Fidelity's approach.</a:t>
            </a:r>
            <a:endParaRPr lang="en-US">
              <a:ea typeface="Calibri"/>
              <a:cs typeface="Calibri"/>
            </a:endParaRPr>
          </a:p>
          <a:p>
            <a:pPr marL="171450" indent="-171450">
              <a:lnSpc>
                <a:spcPct val="150000"/>
              </a:lnSpc>
              <a:spcBef>
                <a:spcPts val="750"/>
              </a:spcBef>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F7B564DC-4C62-47EC-9788-DD9CA355C784}" type="slidenum">
              <a:rPr lang="en-US" smtClean="0"/>
              <a:t>11</a:t>
            </a:fld>
            <a:endParaRPr lang="en-US"/>
          </a:p>
        </p:txBody>
      </p:sp>
    </p:spTree>
    <p:extLst>
      <p:ext uri="{BB962C8B-B14F-4D97-AF65-F5344CB8AC3E}">
        <p14:creationId xmlns:p14="http://schemas.microsoft.com/office/powerpoint/2010/main" val="230281248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p:nvSpPr>
        <p:spPr>
          <a:xfrm>
            <a:off x="2345540" y="1976769"/>
            <a:ext cx="519684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a:stretch/>
        </p:blipFill>
        <p:spPr>
          <a:xfrm>
            <a:off x="570309" y="0"/>
            <a:ext cx="8573692"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612576" y="633754"/>
            <a:ext cx="5561205" cy="578325"/>
          </a:xfrm>
        </p:spPr>
        <p:txBody>
          <a:bodyPr lIns="0" tIns="0" rIns="0" bIns="0">
            <a:noAutofit/>
          </a:bodyPr>
          <a:lstStyle>
            <a:lvl1pPr marL="0" indent="0" algn="l">
              <a:buNone/>
              <a:defRPr sz="1800" cap="all" spc="225"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612576" y="1313284"/>
            <a:ext cx="4669945" cy="3427502"/>
          </a:xfrm>
        </p:spPr>
        <p:txBody>
          <a:bodyPr lIns="0" tIns="0" rIns="0" bIns="0" anchor="t">
            <a:noAutofit/>
          </a:bodyPr>
          <a:lstStyle>
            <a:lvl1pPr algn="l">
              <a:defRPr sz="3375" cap="all" baseline="0"/>
            </a:lvl1pPr>
          </a:lstStyle>
          <a:p>
            <a:r>
              <a:rPr lang="en-US"/>
              <a:t>CLICK TO EDIT MASTER TITLE STYLE</a:t>
            </a:r>
          </a:p>
        </p:txBody>
      </p:sp>
    </p:spTree>
    <p:extLst>
      <p:ext uri="{BB962C8B-B14F-4D97-AF65-F5344CB8AC3E}">
        <p14:creationId xmlns:p14="http://schemas.microsoft.com/office/powerpoint/2010/main" val="2692783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637626" y="876301"/>
            <a:ext cx="7591974" cy="652054"/>
          </a:xfrm>
        </p:spPr>
        <p:txBody>
          <a:bodyPr anchor="ctr">
            <a:noAutofit/>
          </a:bodyPr>
          <a:lstStyle>
            <a:lvl1pPr algn="ctr">
              <a:defRPr sz="2700" baseline="0"/>
            </a:lvl1pPr>
          </a:lstStyle>
          <a:p>
            <a:r>
              <a:rPr lang="en-US"/>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817999" y="1650518"/>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816102" y="3136392"/>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888984" y="3587657"/>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2728681" y="1656749"/>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2727177" y="3136392"/>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2800651" y="3589774"/>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4639364" y="1662980"/>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4637860" y="3136392"/>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4712318" y="3594007"/>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6550047" y="1669210"/>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6548543" y="3136392"/>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6623984" y="3591891"/>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817999" y="4221286"/>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816102" y="5687568"/>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888984" y="6150401"/>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2728681" y="4218974"/>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2727177" y="5687568"/>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2800651" y="6151618"/>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4639364" y="4220130"/>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4637860" y="5687568"/>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4712318" y="6149184"/>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6550047" y="4222441"/>
            <a:ext cx="1500398" cy="1612167"/>
          </a:xfrm>
          <a:solidFill>
            <a:schemeClr val="accent1">
              <a:lumMod val="20000"/>
              <a:lumOff val="80000"/>
            </a:schemeClr>
          </a:solidFill>
        </p:spPr>
        <p:txBody>
          <a:bodyPr anchor="ctr">
            <a:noAutofit/>
          </a:bodyPr>
          <a:lstStyle>
            <a:lvl1pPr marL="0" indent="0" algn="ctr">
              <a:buNone/>
              <a:defRPr sz="1050">
                <a:solidFill>
                  <a:schemeClr val="tx1"/>
                </a:solidFill>
                <a:latin typeface="+mn-lt"/>
              </a:defRPr>
            </a:lvl1pPr>
          </a:lstStyle>
          <a:p>
            <a:r>
              <a:rPr lang="en-US"/>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6548543" y="5687568"/>
            <a:ext cx="1501902"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050" b="1" i="0" spc="15" baseline="0">
                <a:solidFill>
                  <a:schemeClr val="tx1"/>
                </a:solidFill>
                <a:latin typeface="+mn-lt"/>
              </a:defRPr>
            </a:lvl1pPr>
          </a:lstStyle>
          <a:p>
            <a:pPr lvl="0"/>
            <a:r>
              <a:rPr lang="en-US"/>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6623984" y="6152835"/>
            <a:ext cx="1375081" cy="217186"/>
          </a:xfrm>
        </p:spPr>
        <p:txBody>
          <a:bodyPr vert="horz" lIns="0" tIns="0" rIns="0" bIns="0" rtlCol="0" anchor="b">
            <a:noAutofit/>
          </a:bodyPr>
          <a:lstStyle>
            <a:lvl1pPr>
              <a:defRPr lang="en-US" sz="900" spc="15" baseline="0" dirty="0">
                <a:solidFill>
                  <a:schemeClr val="tx1"/>
                </a:solidFill>
                <a:latin typeface="+mn-lt"/>
              </a:defRPr>
            </a:lvl1pPr>
          </a:lstStyle>
          <a:p>
            <a:pPr marL="0" lvl="0" indent="0">
              <a:lnSpc>
                <a:spcPct val="100000"/>
              </a:lnSpc>
              <a:spcBef>
                <a:spcPts val="0"/>
              </a:spcBef>
              <a:buNone/>
            </a:pPr>
            <a:r>
              <a:rPr lang="en-US"/>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endParaRPr lang="en-US"/>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620486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635539" y="884982"/>
            <a:ext cx="4308251" cy="979204"/>
          </a:xfrm>
        </p:spPr>
        <p:txBody>
          <a:bodyPr lIns="0" tIns="0" rIns="0" bIns="0" anchor="t">
            <a:noAutofit/>
          </a:bodyPr>
          <a:lstStyle>
            <a:lvl1pPr>
              <a:defRPr sz="2700" cap="all" baseline="0"/>
            </a:lvl1pPr>
          </a:lstStyle>
          <a:p>
            <a:r>
              <a:rPr lang="en-US"/>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639593" y="1864187"/>
            <a:ext cx="4315140" cy="631867"/>
          </a:xfrm>
        </p:spPr>
        <p:txBody>
          <a:bodyPr lIns="0" tIns="0" rIns="0" bIns="0" anchor="b">
            <a:noAutofit/>
          </a:bodyPr>
          <a:lstStyle>
            <a:lvl1pPr marL="0" indent="0" algn="l">
              <a:lnSpc>
                <a:spcPct val="100000"/>
              </a:lnSpc>
              <a:spcBef>
                <a:spcPts val="0"/>
              </a:spcBef>
              <a:buNone/>
              <a:defRPr lang="en-US" sz="1500" b="1" i="0" kern="1200" cap="all" spc="225"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638854" y="2553205"/>
            <a:ext cx="3943350" cy="1311566"/>
          </a:xfrm>
        </p:spPr>
        <p:txBody>
          <a:bodyPr vert="horz" lIns="0" tIns="0" rIns="0" bIns="0" rtlCol="0">
            <a:noAutofit/>
          </a:bodyPr>
          <a:lstStyle>
            <a:lvl1pPr marL="0" indent="0">
              <a:buFont typeface="Arial" panose="020B0604020202020204" pitchFamily="34" charset="0"/>
              <a:buChar char="•"/>
              <a:defRPr lang="en-US" sz="1050" spc="0" baseline="0" dirty="0"/>
            </a:lvl1pPr>
          </a:lstStyle>
          <a:p>
            <a:pPr marL="214313" lvl="0" indent="-214313">
              <a:lnSpc>
                <a:spcPct val="100000"/>
              </a:lnSpc>
              <a:spcBef>
                <a:spcPts val="0"/>
              </a:spcBef>
            </a:pPr>
            <a:r>
              <a:rPr lang="en-US"/>
              <a:t>Second level</a:t>
            </a:r>
          </a:p>
          <a:p>
            <a:pPr marL="214313" lvl="0" indent="-214313">
              <a:lnSpc>
                <a:spcPct val="100000"/>
              </a:lnSpc>
              <a:spcBef>
                <a:spcPts val="0"/>
              </a:spcBef>
            </a:pPr>
            <a:endParaRPr lang="en-US"/>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639593" y="4057318"/>
            <a:ext cx="4315140" cy="631867"/>
          </a:xfrm>
        </p:spPr>
        <p:txBody>
          <a:bodyPr lIns="0" tIns="0" rIns="0" bIns="0" anchor="b">
            <a:noAutofit/>
          </a:bodyPr>
          <a:lstStyle>
            <a:lvl1pPr marL="0" indent="0" algn="l">
              <a:lnSpc>
                <a:spcPct val="100000"/>
              </a:lnSpc>
              <a:spcBef>
                <a:spcPts val="0"/>
              </a:spcBef>
              <a:buNone/>
              <a:defRPr lang="en-US" sz="1500" b="1" i="0" kern="1200" cap="all" spc="225"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638854" y="4746336"/>
            <a:ext cx="3943350" cy="1311566"/>
          </a:xfrm>
        </p:spPr>
        <p:txBody>
          <a:bodyPr vert="horz" lIns="0" tIns="0" rIns="0" bIns="0" rtlCol="0">
            <a:noAutofit/>
          </a:bodyPr>
          <a:lstStyle>
            <a:lvl1pPr marL="0" indent="0">
              <a:buFont typeface="Arial" panose="020B0604020202020204" pitchFamily="34" charset="0"/>
              <a:buChar char="•"/>
              <a:defRPr lang="en-US" sz="1050" spc="0" baseline="0" dirty="0"/>
            </a:lvl1pPr>
          </a:lstStyle>
          <a:p>
            <a:pPr marL="214313" lvl="0" indent="-214313">
              <a:lnSpc>
                <a:spcPct val="100000"/>
              </a:lnSpc>
              <a:spcBef>
                <a:spcPts val="0"/>
              </a:spcBef>
            </a:pPr>
            <a:r>
              <a:rPr lang="en-US"/>
              <a:t>Second level</a:t>
            </a:r>
          </a:p>
          <a:p>
            <a:pPr marL="214313" lvl="0" indent="-214313">
              <a:lnSpc>
                <a:spcPct val="100000"/>
              </a:lnSpc>
              <a:spcBef>
                <a:spcPts val="0"/>
              </a:spcBef>
            </a:pPr>
            <a:endParaRPr lang="en-US"/>
          </a:p>
        </p:txBody>
      </p:sp>
      <p:sp>
        <p:nvSpPr>
          <p:cNvPr id="32" name="Rectangle 31">
            <a:extLst>
              <a:ext uri="{FF2B5EF4-FFF2-40B4-BE49-F238E27FC236}">
                <a16:creationId xmlns:a16="http://schemas.microsoft.com/office/drawing/2014/main" id="{4AED9AA9-2FB1-B400-47C0-803090B07B01}"/>
              </a:ext>
            </a:extLst>
          </p:cNvPr>
          <p:cNvSpPr/>
          <p:nvPr/>
        </p:nvSpPr>
        <p:spPr>
          <a:xfrm>
            <a:off x="5845373" y="810843"/>
            <a:ext cx="2318379"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5410883" y="1066373"/>
            <a:ext cx="1682353" cy="4929188"/>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7343324" y="1066374"/>
            <a:ext cx="125451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7343324" y="3716569"/>
            <a:ext cx="125451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endParaRPr lang="en-US"/>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2051176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637626" y="876301"/>
            <a:ext cx="7591974" cy="652054"/>
          </a:xfrm>
        </p:spPr>
        <p:txBody>
          <a:bodyPr anchor="ctr">
            <a:noAutofit/>
          </a:bodyPr>
          <a:lstStyle>
            <a:lvl1pPr algn="ctr">
              <a:defRPr sz="2700" baseline="0"/>
            </a:lvl1pPr>
          </a:lstStyle>
          <a:p>
            <a:r>
              <a:rPr lang="en-US"/>
              <a:t>CLICK TO EDIT MASTER TITLE</a:t>
            </a:r>
          </a:p>
        </p:txBody>
      </p:sp>
      <p:sp>
        <p:nvSpPr>
          <p:cNvPr id="2" name="Oval 1">
            <a:extLst>
              <a:ext uri="{FF2B5EF4-FFF2-40B4-BE49-F238E27FC236}">
                <a16:creationId xmlns:a16="http://schemas.microsoft.com/office/drawing/2014/main" id="{9DE7CA9C-8486-4EA1-8701-DB28FF478598}"/>
              </a:ext>
            </a:extLst>
          </p:cNvPr>
          <p:cNvSpPr/>
          <p:nvPr/>
        </p:nvSpPr>
        <p:spPr>
          <a:xfrm>
            <a:off x="1545120" y="2070777"/>
            <a:ext cx="717698"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155193" y="2001751"/>
            <a:ext cx="869371" cy="1036101"/>
          </a:xfrm>
          <a:noFill/>
        </p:spPr>
        <p:txBody>
          <a:bodyPr anchor="ctr">
            <a:noAutofit/>
          </a:bodyPr>
          <a:lstStyle>
            <a:lvl1pPr algn="ctr">
              <a:defRPr sz="1200"/>
            </a:lvl1pPr>
          </a:lstStyle>
          <a:p>
            <a:r>
              <a:rPr lang="en-US"/>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633193" y="3029583"/>
            <a:ext cx="2205647" cy="1002007"/>
          </a:xfrm>
        </p:spPr>
        <p:txBody>
          <a:bodyPr anchor="b">
            <a:noAutofit/>
          </a:bodyPr>
          <a:lstStyle>
            <a:lvl1pPr marL="0" indent="0" algn="l">
              <a:lnSpc>
                <a:spcPct val="100000"/>
              </a:lnSpc>
              <a:buNone/>
              <a:defRPr sz="1500" b="1" i="0" cap="all" spc="225" baseline="0">
                <a:latin typeface="+mj-lt"/>
                <a:cs typeface="Arial Black"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633193" y="4053022"/>
            <a:ext cx="2208553" cy="2284667"/>
          </a:xfrm>
        </p:spPr>
        <p:txBody>
          <a:bodyPr lIns="0" tIns="0" rIns="0" bIns="0">
            <a:noAutofit/>
          </a:bodyPr>
          <a:lstStyle>
            <a:lvl1pPr marL="214313" indent="-214313">
              <a:lnSpc>
                <a:spcPct val="100000"/>
              </a:lnSpc>
              <a:buFont typeface="Arial" panose="020B0604020202020204" pitchFamily="34" charset="0"/>
              <a:buChar char="•"/>
              <a:defRPr sz="1050" b="0" i="0">
                <a:latin typeface="+mn-lt"/>
              </a:defRPr>
            </a:lvl1pPr>
            <a:lvl2pPr marL="600075" indent="-257175">
              <a:lnSpc>
                <a:spcPct val="100000"/>
              </a:lnSpc>
              <a:buFont typeface="Arial" panose="020B0604020202020204" pitchFamily="34" charset="0"/>
              <a:buChar char="•"/>
              <a:defRPr sz="1050" b="0" i="0">
                <a:latin typeface="+mn-lt"/>
              </a:defRPr>
            </a:lvl2pPr>
            <a:lvl3pPr marL="900113" indent="-214313">
              <a:lnSpc>
                <a:spcPct val="100000"/>
              </a:lnSpc>
              <a:buFont typeface="Arial" panose="020B0604020202020204" pitchFamily="34" charset="0"/>
              <a:buChar char="•"/>
              <a:defRPr sz="1050" b="0" i="0">
                <a:latin typeface="+mn-lt"/>
              </a:defRPr>
            </a:lvl3pPr>
            <a:lvl4pPr marL="1243013" indent="-214313">
              <a:lnSpc>
                <a:spcPct val="100000"/>
              </a:lnSpc>
              <a:buFont typeface="Arial" panose="020B0604020202020204" pitchFamily="34" charset="0"/>
              <a:buChar char="•"/>
              <a:defRPr sz="1050" b="0" i="0">
                <a:latin typeface="+mn-lt"/>
              </a:defRPr>
            </a:lvl4pPr>
            <a:lvl5pPr marL="1585913" indent="-214313">
              <a:lnSpc>
                <a:spcPct val="100000"/>
              </a:lnSpc>
              <a:buFont typeface="Arial" panose="020B0604020202020204" pitchFamily="34" charset="0"/>
              <a:buChar char="•"/>
              <a:defRPr sz="1050" b="0" i="0">
                <a:latin typeface="+mn-lt"/>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FCFF2E1B-0868-370D-4DD5-C9FAA608FAF8}"/>
              </a:ext>
            </a:extLst>
          </p:cNvPr>
          <p:cNvSpPr/>
          <p:nvPr/>
        </p:nvSpPr>
        <p:spPr>
          <a:xfrm>
            <a:off x="4213151" y="2070777"/>
            <a:ext cx="717698"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3830656" y="2001751"/>
            <a:ext cx="869371" cy="1036101"/>
          </a:xfrm>
          <a:noFill/>
        </p:spPr>
        <p:txBody>
          <a:bodyPr anchor="ctr">
            <a:noAutofit/>
          </a:bodyPr>
          <a:lstStyle>
            <a:lvl1pPr algn="ctr">
              <a:defRPr sz="1200"/>
            </a:lvl1pPr>
          </a:lstStyle>
          <a:p>
            <a:r>
              <a:rPr lang="en-US"/>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3462920" y="3064120"/>
            <a:ext cx="2205648" cy="988902"/>
          </a:xfrm>
        </p:spPr>
        <p:txBody>
          <a:bodyPr lIns="0" tIns="0" rIns="0" bIns="0" anchor="b">
            <a:noAutofit/>
          </a:bodyPr>
          <a:lstStyle>
            <a:lvl1pPr marL="0" indent="0" algn="l">
              <a:lnSpc>
                <a:spcPct val="100000"/>
              </a:lnSpc>
              <a:spcBef>
                <a:spcPts val="0"/>
              </a:spcBef>
              <a:buNone/>
              <a:defRPr lang="en-US" sz="1500" b="1" i="0" kern="1200" cap="all" spc="225"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3462920" y="4066127"/>
            <a:ext cx="2208553" cy="2284667"/>
          </a:xfrm>
        </p:spPr>
        <p:txBody>
          <a:bodyPr tIns="0" bIns="0">
            <a:noAutofit/>
          </a:bodyPr>
          <a:lstStyle>
            <a:lvl1pPr marL="214313" indent="-214313">
              <a:lnSpc>
                <a:spcPct val="100000"/>
              </a:lnSpc>
              <a:buFont typeface="Arial" panose="020B0604020202020204" pitchFamily="34" charset="0"/>
              <a:buChar char="•"/>
              <a:defRPr sz="1050" b="0" i="0">
                <a:latin typeface="+mn-lt"/>
              </a:defRPr>
            </a:lvl1pPr>
            <a:lvl2pPr marL="600075" indent="-257175">
              <a:lnSpc>
                <a:spcPct val="100000"/>
              </a:lnSpc>
              <a:buFont typeface="Arial" panose="020B0604020202020204" pitchFamily="34" charset="0"/>
              <a:buChar char="•"/>
              <a:defRPr sz="1050" b="0" i="0">
                <a:latin typeface="+mn-lt"/>
              </a:defRPr>
            </a:lvl2pPr>
            <a:lvl3pPr marL="900113" indent="-214313">
              <a:lnSpc>
                <a:spcPct val="100000"/>
              </a:lnSpc>
              <a:buFont typeface="Arial" panose="020B0604020202020204" pitchFamily="34" charset="0"/>
              <a:buChar char="•"/>
              <a:defRPr sz="1050" b="0" i="0">
                <a:latin typeface="+mn-lt"/>
              </a:defRPr>
            </a:lvl3pPr>
            <a:lvl4pPr marL="1243013" indent="-214313">
              <a:lnSpc>
                <a:spcPct val="100000"/>
              </a:lnSpc>
              <a:buFont typeface="Arial" panose="020B0604020202020204" pitchFamily="34" charset="0"/>
              <a:buChar char="•"/>
              <a:defRPr sz="1050" b="0" i="0">
                <a:latin typeface="+mn-lt"/>
              </a:defRPr>
            </a:lvl4pPr>
            <a:lvl5pPr marL="1585913" indent="-214313">
              <a:lnSpc>
                <a:spcPct val="100000"/>
              </a:lnSpc>
              <a:buFont typeface="Arial" panose="020B0604020202020204" pitchFamily="34" charset="0"/>
              <a:buChar char="•"/>
              <a:defRPr sz="1050" b="0" i="0">
                <a:latin typeface="+mn-lt"/>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val 3">
            <a:extLst>
              <a:ext uri="{FF2B5EF4-FFF2-40B4-BE49-F238E27FC236}">
                <a16:creationId xmlns:a16="http://schemas.microsoft.com/office/drawing/2014/main" id="{BE993317-B15E-4278-C4C8-D2C8F54AED79}"/>
              </a:ext>
            </a:extLst>
          </p:cNvPr>
          <p:cNvSpPr/>
          <p:nvPr/>
        </p:nvSpPr>
        <p:spPr>
          <a:xfrm>
            <a:off x="6627425" y="2070777"/>
            <a:ext cx="717698"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6250066" y="2004711"/>
            <a:ext cx="869371" cy="1036101"/>
          </a:xfrm>
          <a:noFill/>
        </p:spPr>
        <p:txBody>
          <a:bodyPr anchor="ctr">
            <a:noAutofit/>
          </a:bodyPr>
          <a:lstStyle>
            <a:lvl1pPr algn="ctr">
              <a:defRPr sz="1200"/>
            </a:lvl1pPr>
          </a:lstStyle>
          <a:p>
            <a:r>
              <a:rPr lang="en-US"/>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6302256" y="3029583"/>
            <a:ext cx="2205648" cy="988902"/>
          </a:xfrm>
        </p:spPr>
        <p:txBody>
          <a:bodyPr lIns="0" tIns="0" rIns="0" bIns="0" anchor="b">
            <a:noAutofit/>
          </a:bodyPr>
          <a:lstStyle>
            <a:lvl1pPr marL="0" indent="0" algn="l">
              <a:lnSpc>
                <a:spcPct val="100000"/>
              </a:lnSpc>
              <a:spcBef>
                <a:spcPts val="0"/>
              </a:spcBef>
              <a:buNone/>
              <a:defRPr lang="en-US" sz="1500" b="1" i="0" kern="1200" cap="all" spc="225"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6298905" y="4031590"/>
            <a:ext cx="2208553" cy="2284667"/>
          </a:xfrm>
        </p:spPr>
        <p:txBody>
          <a:bodyPr tIns="0" bIns="0">
            <a:noAutofit/>
          </a:bodyPr>
          <a:lstStyle>
            <a:lvl1pPr marL="214313" indent="-214313">
              <a:lnSpc>
                <a:spcPct val="100000"/>
              </a:lnSpc>
              <a:buFont typeface="Arial" panose="020B0604020202020204" pitchFamily="34" charset="0"/>
              <a:buChar char="•"/>
              <a:defRPr sz="1050" b="0" i="0">
                <a:latin typeface="+mn-lt"/>
              </a:defRPr>
            </a:lvl1pPr>
            <a:lvl2pPr marL="600075" indent="-257175">
              <a:lnSpc>
                <a:spcPct val="100000"/>
              </a:lnSpc>
              <a:buFont typeface="Arial" panose="020B0604020202020204" pitchFamily="34" charset="0"/>
              <a:buChar char="•"/>
              <a:defRPr sz="1050" b="0" i="0">
                <a:latin typeface="+mn-lt"/>
              </a:defRPr>
            </a:lvl2pPr>
            <a:lvl3pPr marL="900113" indent="-214313">
              <a:lnSpc>
                <a:spcPct val="100000"/>
              </a:lnSpc>
              <a:buFont typeface="Arial" panose="020B0604020202020204" pitchFamily="34" charset="0"/>
              <a:buChar char="•"/>
              <a:defRPr sz="1050" b="0" i="0">
                <a:latin typeface="+mn-lt"/>
              </a:defRPr>
            </a:lvl3pPr>
            <a:lvl4pPr marL="1243013" indent="-214313">
              <a:lnSpc>
                <a:spcPct val="100000"/>
              </a:lnSpc>
              <a:buFont typeface="Arial" panose="020B0604020202020204" pitchFamily="34" charset="0"/>
              <a:buChar char="•"/>
              <a:defRPr sz="1050" b="0" i="0">
                <a:latin typeface="+mn-lt"/>
              </a:defRPr>
            </a:lvl4pPr>
            <a:lvl5pPr marL="1585913" indent="-214313">
              <a:lnSpc>
                <a:spcPct val="100000"/>
              </a:lnSpc>
              <a:buFont typeface="Arial" panose="020B0604020202020204" pitchFamily="34" charset="0"/>
              <a:buChar char="•"/>
              <a:defRPr sz="1050" b="0" i="0">
                <a:latin typeface="+mn-lt"/>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endParaRPr lang="en-US"/>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2458206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635539" y="884982"/>
            <a:ext cx="4308251" cy="979204"/>
          </a:xfrm>
        </p:spPr>
        <p:txBody>
          <a:bodyPr lIns="0" tIns="0" rIns="0" bIns="0" anchor="t">
            <a:noAutofit/>
          </a:bodyPr>
          <a:lstStyle>
            <a:lvl1pPr>
              <a:defRPr sz="2700" baseline="0">
                <a:latin typeface="+mj-lt"/>
              </a:defRPr>
            </a:lvl1pPr>
          </a:lstStyle>
          <a:p>
            <a:r>
              <a:rPr lang="en-US"/>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641937" y="2046038"/>
            <a:ext cx="3623405" cy="3568139"/>
          </a:xfrm>
        </p:spPr>
        <p:txBody>
          <a:bodyPr lIns="0" tIns="0" rIns="0" bIns="0">
            <a:noAutofit/>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5901725" y="1112839"/>
            <a:ext cx="2606737" cy="4975225"/>
          </a:xfrm>
          <a:solidFill>
            <a:schemeClr val="accent1">
              <a:lumMod val="20000"/>
              <a:lumOff val="80000"/>
            </a:schemeClr>
          </a:solidFill>
        </p:spPr>
        <p:txBody>
          <a:bodyPr anchor="ctr"/>
          <a:lstStyle>
            <a:lvl1pPr algn="ctr">
              <a:defRPr/>
            </a:lvl1pPr>
          </a:lstStyle>
          <a:p>
            <a:r>
              <a:rPr lang="en-US"/>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5258050" y="2803273"/>
            <a:ext cx="1591056" cy="2121408"/>
          </a:xfrm>
          <a:prstGeom prst="ellipse">
            <a:avLst/>
          </a:prstGeom>
          <a:solidFill>
            <a:schemeClr val="accent1">
              <a:alpha val="72000"/>
            </a:schemeClr>
          </a:solidFill>
        </p:spPr>
        <p:txBody>
          <a:bodyPr/>
          <a:lstStyle>
            <a:lvl1pPr>
              <a:defRPr sz="225">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8443903" y="4711495"/>
            <a:ext cx="144018" cy="1033272"/>
          </a:xfrm>
          <a:prstGeom prst="rect">
            <a:avLst/>
          </a:prstGeom>
          <a:solidFill>
            <a:schemeClr val="accent1">
              <a:alpha val="83000"/>
            </a:schemeClr>
          </a:solidFill>
        </p:spPr>
        <p:txBody>
          <a:bodyPr/>
          <a:lstStyle>
            <a:lvl1pPr>
              <a:defRPr sz="225">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775243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885825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p:nvSpPr>
        <p:spPr>
          <a:xfrm>
            <a:off x="583364" y="0"/>
            <a:ext cx="6204366"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430398" y="2188197"/>
            <a:ext cx="4488869" cy="1594507"/>
          </a:xfrm>
        </p:spPr>
        <p:txBody>
          <a:bodyPr lIns="0" tIns="0" rIns="0" bIns="0" anchor="b">
            <a:noAutofit/>
          </a:bodyPr>
          <a:lstStyle>
            <a:lvl1pPr>
              <a:defRPr sz="2700" b="1" i="0" baseline="0">
                <a:solidFill>
                  <a:schemeClr val="tx1"/>
                </a:solidFill>
                <a:latin typeface="+mj-lt"/>
                <a:cs typeface="Arial Black" panose="020B0604020202020204" pitchFamily="34" charset="0"/>
              </a:defRPr>
            </a:lvl1pPr>
          </a:lstStyle>
          <a:p>
            <a:r>
              <a:rPr lang="en-US"/>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430397" y="3790988"/>
            <a:ext cx="4083388" cy="1731890"/>
          </a:xfrm>
        </p:spPr>
        <p:txBody>
          <a:bodyPr lIns="0" tIns="0" rIns="0" bIns="0" anchor="t">
            <a:noAutofit/>
          </a:bodyPr>
          <a:lstStyle>
            <a:lvl1pPr marL="0" indent="0">
              <a:buNone/>
              <a:defRPr sz="1350" b="0" i="0">
                <a:solidFill>
                  <a:schemeClr val="tx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p:nvSpPr>
        <p:spPr>
          <a:xfrm>
            <a:off x="7806044" y="1151134"/>
            <a:ext cx="142760"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p:nvSpPr>
        <p:spPr>
          <a:xfrm>
            <a:off x="8240995" y="114071"/>
            <a:ext cx="142760"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127365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EFAC2-EC0D-4087-ABE1-49B66F3355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AFF84F-5FB9-4F20-8BAE-69A14A8335D0}"/>
              </a:ext>
            </a:extLst>
          </p:cNvPr>
          <p:cNvSpPr>
            <a:spLocks noGrp="1"/>
          </p:cNvSpPr>
          <p:nvPr>
            <p:ph type="dt" sz="half" idx="10"/>
          </p:nvPr>
        </p:nvSpPr>
        <p:spPr/>
        <p:txBody>
          <a:bodyPr/>
          <a:lstStyle/>
          <a:p>
            <a:fld id="{19512F36-6478-4FD4-8ACD-F8CDBDD43C7F}" type="datetimeFigureOut">
              <a:rPr lang="en-US" smtClean="0"/>
              <a:t>9/5/24</a:t>
            </a:fld>
            <a:endParaRPr lang="en-US"/>
          </a:p>
        </p:txBody>
      </p:sp>
      <p:sp>
        <p:nvSpPr>
          <p:cNvPr id="4" name="Footer Placeholder 3">
            <a:extLst>
              <a:ext uri="{FF2B5EF4-FFF2-40B4-BE49-F238E27FC236}">
                <a16:creationId xmlns:a16="http://schemas.microsoft.com/office/drawing/2014/main" id="{E6BA9A6A-E13C-4B7B-A0C5-5E50359225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0E9919-4A10-4722-9A19-C843646DEBE7}"/>
              </a:ext>
            </a:extLst>
          </p:cNvPr>
          <p:cNvSpPr>
            <a:spLocks noGrp="1"/>
          </p:cNvSpPr>
          <p:nvPr>
            <p:ph type="sldNum" sz="quarter" idx="12"/>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82584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022167" y="654638"/>
            <a:ext cx="3625888" cy="2774361"/>
          </a:xfrm>
        </p:spPr>
        <p:txBody>
          <a:bodyPr lIns="0" tIns="0" rIns="0" bIns="0" anchor="b">
            <a:noAutofit/>
          </a:bodyPr>
          <a:lstStyle>
            <a:lvl1pPr>
              <a:defRPr sz="2700" cap="all" baseline="0"/>
            </a:lvl1pPr>
          </a:lstStyle>
          <a:p>
            <a:r>
              <a:rPr lang="en-US"/>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046559" y="653461"/>
            <a:ext cx="3448167" cy="5549900"/>
          </a:xfrm>
        </p:spPr>
        <p:txBody>
          <a:body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5022166" y="3429001"/>
            <a:ext cx="3625888" cy="2774361"/>
          </a:xfrm>
        </p:spPr>
        <p:txBody>
          <a:bodyPr lIns="0" tIns="0" rIns="0" bIns="0">
            <a:noAutofit/>
          </a:bodyPr>
          <a:lstStyle>
            <a:lvl1pPr marL="0" indent="0">
              <a:buNone/>
              <a:defRPr sz="1500" cap="all" baseline="0"/>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365474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p:nvSpPr>
        <p:spPr>
          <a:xfrm>
            <a:off x="1" y="0"/>
            <a:ext cx="340010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35538" y="884982"/>
            <a:ext cx="7879812" cy="1128519"/>
          </a:xfrm>
        </p:spPr>
        <p:txBody>
          <a:bodyPr lIns="0" tIns="0" rIns="0" bIns="0" anchor="t">
            <a:noAutofit/>
          </a:bodyPr>
          <a:lstStyle>
            <a:lvl1pPr>
              <a:defRPr sz="2700" baseline="0">
                <a:solidFill>
                  <a:schemeClr val="tx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634829" y="2090460"/>
            <a:ext cx="3546872"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5233987" y="2087562"/>
            <a:ext cx="3281363" cy="3891067"/>
          </a:xfrm>
        </p:spPr>
        <p:txBody>
          <a:bodyPr lIns="0" tIns="0" rIns="0" bIns="0">
            <a:noAutofit/>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p:nvSpPr>
        <p:spPr>
          <a:xfrm>
            <a:off x="3744088" y="3601580"/>
            <a:ext cx="994172"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203564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p:nvPicPr>
        <p:blipFill>
          <a:blip r:embed="rId2" cstate="screen">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a:fillRect/>
          </a:stretch>
        </p:blipFill>
        <p:spPr>
          <a:xfrm rot="8325578">
            <a:off x="-1331251" y="-1607470"/>
            <a:ext cx="792597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p:nvSpPr>
        <p:spPr>
          <a:xfrm>
            <a:off x="693870" y="4144753"/>
            <a:ext cx="359124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4060084" y="2043946"/>
            <a:ext cx="4525662" cy="1439604"/>
          </a:xfrm>
        </p:spPr>
        <p:txBody>
          <a:bodyPr lIns="0" tIns="0" rIns="0" bIns="0" anchor="b">
            <a:noAutofit/>
          </a:bodyPr>
          <a:lstStyle>
            <a:lvl1pPr>
              <a:defRPr sz="2700" cap="all" baseline="0"/>
            </a:lvl1pPr>
          </a:lstStyle>
          <a:p>
            <a:r>
              <a:rPr lang="en-US"/>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4060084" y="3469263"/>
            <a:ext cx="4525662" cy="1085641"/>
          </a:xfrm>
        </p:spPr>
        <p:txBody>
          <a:bodyPr lIns="0" tIns="0" rIns="0" bIns="0">
            <a:noAutofit/>
          </a:bodyPr>
          <a:lstStyle>
            <a:lvl1pPr marL="0" indent="0" algn="l">
              <a:buNone/>
              <a:defRPr sz="1500" cap="all" spc="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336420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637626" y="876301"/>
            <a:ext cx="7591974" cy="652054"/>
          </a:xfrm>
        </p:spPr>
        <p:txBody>
          <a:bodyPr anchor="ctr">
            <a:noAutofit/>
          </a:bodyPr>
          <a:lstStyle>
            <a:lvl1pPr algn="ctr">
              <a:defRPr sz="2700" baseline="0"/>
            </a:lvl1pPr>
          </a:lstStyle>
          <a:p>
            <a:r>
              <a:rPr lang="en-US"/>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37626" y="1828800"/>
            <a:ext cx="759477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4261288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635159" y="884902"/>
            <a:ext cx="3425421" cy="1877976"/>
          </a:xfrm>
        </p:spPr>
        <p:txBody>
          <a:bodyPr lIns="0" tIns="0" rIns="0" bIns="0">
            <a:noAutofit/>
          </a:bodyPr>
          <a:lstStyle>
            <a:lvl1pPr>
              <a:defRPr sz="2700" baseline="0"/>
            </a:lvl1pPr>
          </a:lstStyle>
          <a:p>
            <a:r>
              <a:rPr lang="en-US"/>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4179094" y="409576"/>
            <a:ext cx="4342435"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p:nvSpPr>
        <p:spPr>
          <a:xfrm rot="2329651">
            <a:off x="-399453" y="2895951"/>
            <a:ext cx="4243874"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screen">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 name="Oval 4">
            <a:extLst>
              <a:ext uri="{FF2B5EF4-FFF2-40B4-BE49-F238E27FC236}">
                <a16:creationId xmlns:a16="http://schemas.microsoft.com/office/drawing/2014/main" id="{3B5704EA-7A65-5CC2-D428-F28396B06208}"/>
              </a:ext>
            </a:extLst>
          </p:cNvPr>
          <p:cNvSpPr/>
          <p:nvPr/>
        </p:nvSpPr>
        <p:spPr>
          <a:xfrm>
            <a:off x="267346" y="2238900"/>
            <a:ext cx="1058668"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endParaRPr lang="en-US"/>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210689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37411" y="1781357"/>
            <a:ext cx="3868340" cy="823912"/>
          </a:xfrm>
        </p:spPr>
        <p:txBody>
          <a:bodyPr lIns="0" tIns="0" rIns="0" bIns="0" anchor="b">
            <a:noAutofit/>
          </a:bodyPr>
          <a:lstStyle>
            <a:lvl1pPr marL="0" indent="0">
              <a:buNone/>
              <a:defRPr sz="18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37411" y="2605269"/>
            <a:ext cx="3868340"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636719" y="1781357"/>
            <a:ext cx="3887391" cy="823912"/>
          </a:xfrm>
        </p:spPr>
        <p:txBody>
          <a:bodyPr lIns="0" tIns="0" rIns="0" bIns="0" anchor="b">
            <a:noAutofit/>
          </a:bodyPr>
          <a:lstStyle>
            <a:lvl1pPr marL="0" indent="0">
              <a:buNone/>
              <a:defRPr sz="18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36719" y="2605269"/>
            <a:ext cx="3887391"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637626" y="876301"/>
            <a:ext cx="7591974" cy="652054"/>
          </a:xfrm>
        </p:spPr>
        <p:txBody>
          <a:bodyPr anchor="ctr">
            <a:noAutofit/>
          </a:bodyPr>
          <a:lstStyle>
            <a:lvl1pPr algn="ctr">
              <a:defRPr sz="2700" baseline="0"/>
            </a:lvl1pPr>
          </a:lstStyle>
          <a:p>
            <a:r>
              <a:rPr lang="en-US"/>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endParaRPr lang="en-US"/>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3849686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p:nvSpPr>
        <p:spPr>
          <a:xfrm>
            <a:off x="2113037" y="4010867"/>
            <a:ext cx="3792071"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a:stretch/>
        </p:blipFill>
        <p:spPr>
          <a:xfrm>
            <a:off x="1898374" y="2125402"/>
            <a:ext cx="6959876"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21375" y="1155321"/>
            <a:ext cx="6183085" cy="970081"/>
          </a:xfrm>
        </p:spPr>
        <p:txBody>
          <a:bodyPr lIns="0" tIns="0" rIns="0" bIns="0" anchor="t">
            <a:noAutofit/>
          </a:bodyPr>
          <a:lstStyle>
            <a:lvl1pPr>
              <a:lnSpc>
                <a:spcPct val="100000"/>
              </a:lnSpc>
              <a:defRPr sz="2250" b="0" i="0" spc="0" baseline="0">
                <a:latin typeface="+mn-lt"/>
              </a:defRPr>
            </a:lvl1pPr>
          </a:lstStyle>
          <a:p>
            <a:r>
              <a:rPr lang="en-US"/>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921376" y="2229358"/>
            <a:ext cx="5283482" cy="559184"/>
          </a:xfrm>
        </p:spPr>
        <p:txBody>
          <a:bodyPr lIns="0" tIns="0" rIns="0" bIns="0">
            <a:noAutofit/>
          </a:bodyPr>
          <a:lstStyle>
            <a:lvl1pPr marL="0" indent="0" algn="l">
              <a:buNone/>
              <a:defRPr sz="1350" b="1" spc="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1197569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637626" y="876301"/>
            <a:ext cx="7591974" cy="652054"/>
          </a:xfrm>
        </p:spPr>
        <p:txBody>
          <a:bodyPr anchor="ctr">
            <a:noAutofit/>
          </a:bodyPr>
          <a:lstStyle>
            <a:lvl1pPr algn="ctr">
              <a:defRPr sz="2700" baseline="0"/>
            </a:lvl1pPr>
          </a:lstStyle>
          <a:p>
            <a:r>
              <a:rPr lang="en-US"/>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637745" y="1747521"/>
            <a:ext cx="1669770" cy="2940385"/>
          </a:xfrm>
          <a:solidFill>
            <a:schemeClr val="accent1">
              <a:lumMod val="20000"/>
              <a:lumOff val="80000"/>
            </a:schemeClr>
          </a:solidFill>
        </p:spPr>
        <p:txBody>
          <a:bodyPr anchor="ctr">
            <a:noAutofit/>
          </a:bodyPr>
          <a:lstStyle>
            <a:lvl1pPr marL="0" indent="0" algn="ctr">
              <a:buNone/>
              <a:defRPr sz="1050">
                <a:solidFill>
                  <a:schemeClr val="tx1"/>
                </a:solidFill>
              </a:defRPr>
            </a:lvl1pPr>
          </a:lstStyle>
          <a:p>
            <a:r>
              <a:rPr lang="en-US"/>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637745" y="4542791"/>
            <a:ext cx="166977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350" b="1" i="0" spc="15"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739143" y="5567730"/>
            <a:ext cx="1457878" cy="347662"/>
          </a:xfrm>
        </p:spPr>
        <p:txBody>
          <a:bodyPr vert="horz" lIns="0" tIns="0" rIns="0" bIns="0" rtlCol="0">
            <a:noAutofit/>
          </a:bodyPr>
          <a:lstStyle>
            <a:lvl1pPr>
              <a:defRPr lang="en-US" sz="900" spc="15" baseline="0" dirty="0">
                <a:solidFill>
                  <a:schemeClr val="tx1"/>
                </a:solidFill>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2617476" y="1758109"/>
            <a:ext cx="1669770" cy="2940385"/>
          </a:xfrm>
          <a:solidFill>
            <a:schemeClr val="accent1">
              <a:lumMod val="20000"/>
              <a:lumOff val="80000"/>
            </a:schemeClr>
          </a:solidFill>
        </p:spPr>
        <p:txBody>
          <a:bodyPr anchor="ctr">
            <a:noAutofit/>
          </a:bodyPr>
          <a:lstStyle>
            <a:lvl1pPr marL="0" indent="0" algn="ctr">
              <a:buNone/>
              <a:defRPr sz="1050">
                <a:solidFill>
                  <a:schemeClr val="tx1"/>
                </a:solidFill>
              </a:defRPr>
            </a:lvl1pPr>
          </a:lstStyle>
          <a:p>
            <a:r>
              <a:rPr lang="en-US"/>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2617476" y="4542791"/>
            <a:ext cx="166977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350" b="1" i="0" spc="15" baseline="0">
                <a:solidFill>
                  <a:schemeClr val="tx1"/>
                </a:solidFill>
                <a:latin typeface="+mn-lt"/>
              </a:defRPr>
            </a:lvl1pPr>
          </a:lstStyle>
          <a:p>
            <a:pPr lvl="0"/>
            <a:r>
              <a:rPr lang="en-US"/>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2723566" y="5584541"/>
            <a:ext cx="1457878" cy="347662"/>
          </a:xfrm>
        </p:spPr>
        <p:txBody>
          <a:bodyPr vert="horz" lIns="0" tIns="0" rIns="0" bIns="0" rtlCol="0">
            <a:noAutofit/>
          </a:bodyPr>
          <a:lstStyle>
            <a:lvl1pPr>
              <a:defRPr lang="en-US" sz="900" spc="15" baseline="0" dirty="0">
                <a:solidFill>
                  <a:schemeClr val="tx1"/>
                </a:solidFill>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4604675" y="1758109"/>
            <a:ext cx="1669770" cy="2940385"/>
          </a:xfrm>
          <a:solidFill>
            <a:schemeClr val="accent1">
              <a:lumMod val="20000"/>
              <a:lumOff val="80000"/>
            </a:schemeClr>
          </a:solidFill>
        </p:spPr>
        <p:txBody>
          <a:bodyPr anchor="ctr">
            <a:noAutofit/>
          </a:bodyPr>
          <a:lstStyle>
            <a:lvl1pPr marL="0" indent="0" algn="ctr">
              <a:buNone/>
              <a:defRPr sz="1050">
                <a:solidFill>
                  <a:schemeClr val="tx1"/>
                </a:solidFill>
              </a:defRPr>
            </a:lvl1pPr>
          </a:lstStyle>
          <a:p>
            <a:r>
              <a:rPr lang="en-US"/>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4604675" y="4542791"/>
            <a:ext cx="166977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350" b="1" i="0" spc="15" baseline="0">
                <a:solidFill>
                  <a:schemeClr val="tx1"/>
                </a:solidFill>
                <a:latin typeface="+mn-lt"/>
              </a:defRPr>
            </a:lvl1pPr>
          </a:lstStyle>
          <a:p>
            <a:pPr lvl="0"/>
            <a:r>
              <a:rPr lang="en-US"/>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4695726" y="5584541"/>
            <a:ext cx="1457878" cy="347662"/>
          </a:xfrm>
        </p:spPr>
        <p:txBody>
          <a:bodyPr vert="horz" lIns="0" tIns="0" rIns="0" bIns="0" rtlCol="0">
            <a:noAutofit/>
          </a:bodyPr>
          <a:lstStyle>
            <a:lvl1pPr>
              <a:defRPr lang="en-US" sz="900" spc="15" baseline="0" dirty="0">
                <a:solidFill>
                  <a:schemeClr val="tx1"/>
                </a:solidFill>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6566369" y="1758109"/>
            <a:ext cx="1669770" cy="2940385"/>
          </a:xfrm>
          <a:solidFill>
            <a:schemeClr val="accent1">
              <a:lumMod val="20000"/>
              <a:lumOff val="80000"/>
            </a:schemeClr>
          </a:solidFill>
        </p:spPr>
        <p:txBody>
          <a:bodyPr anchor="ctr">
            <a:noAutofit/>
          </a:bodyPr>
          <a:lstStyle>
            <a:lvl1pPr marL="0" indent="0" algn="ctr">
              <a:buNone/>
              <a:defRPr sz="1050">
                <a:solidFill>
                  <a:schemeClr val="tx1"/>
                </a:solidFill>
              </a:defRPr>
            </a:lvl1pPr>
          </a:lstStyle>
          <a:p>
            <a:r>
              <a:rPr lang="en-US"/>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6566369" y="4542791"/>
            <a:ext cx="166977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350" b="1" i="0" spc="15" baseline="0">
                <a:solidFill>
                  <a:schemeClr val="tx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6667885" y="5584541"/>
            <a:ext cx="1457878" cy="347662"/>
          </a:xfrm>
        </p:spPr>
        <p:txBody>
          <a:bodyPr vert="horz" lIns="0" tIns="0" rIns="0" bIns="0" rtlCol="0">
            <a:noAutofit/>
          </a:bodyPr>
          <a:lstStyle>
            <a:lvl1pPr>
              <a:defRPr lang="en-US" sz="900" spc="15" baseline="0" dirty="0">
                <a:solidFill>
                  <a:schemeClr val="tx1"/>
                </a:solidFill>
              </a:defRPr>
            </a:lvl1pPr>
          </a:lstStyle>
          <a:p>
            <a:pPr marL="0" lvl="0" indent="0">
              <a:lnSpc>
                <a:spcPct val="100000"/>
              </a:lnSpc>
              <a:spcBef>
                <a:spcPts val="0"/>
              </a:spcBef>
              <a:buNone/>
            </a:pPr>
            <a:r>
              <a:rPr lang="en-US"/>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endParaRPr lang="en-US"/>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37C521DB-DA53-45C7-AFE9-C2DB898708EC}" type="slidenum">
              <a:rPr lang="en-US" smtClean="0"/>
              <a:t>‹#›</a:t>
            </a:fld>
            <a:endParaRPr lang="en-US"/>
          </a:p>
        </p:txBody>
      </p:sp>
    </p:spTree>
    <p:extLst>
      <p:ext uri="{BB962C8B-B14F-4D97-AF65-F5344CB8AC3E}">
        <p14:creationId xmlns:p14="http://schemas.microsoft.com/office/powerpoint/2010/main" val="392919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5570981" y="3284982"/>
            <a:ext cx="6858000" cy="288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5854448" y="3001517"/>
            <a:ext cx="6291068" cy="288036"/>
          </a:xfrm>
          <a:prstGeom prst="rect">
            <a:avLst/>
          </a:prstGeom>
          <a:noFill/>
        </p:spPr>
        <p:txBody>
          <a:bodyPr vert="horz" lIns="210312" tIns="45720" rIns="91440" bIns="45720" rtlCol="0" anchor="ctr"/>
          <a:lstStyle>
            <a:lvl1pPr algn="l">
              <a:defRPr sz="900" b="1" cap="all" spc="225" baseline="0">
                <a:solidFill>
                  <a:schemeClr val="bg1"/>
                </a:solidFill>
                <a:latin typeface="+mj-lt"/>
              </a:defRPr>
            </a:lvl1pPr>
          </a:lstStyle>
          <a:p>
            <a:endParaRPr lang="en-US"/>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34829" y="409577"/>
            <a:ext cx="8229600" cy="1325563"/>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559234" y="1825625"/>
            <a:ext cx="832373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8716518" y="6430516"/>
            <a:ext cx="566928" cy="288036"/>
          </a:xfrm>
          <a:prstGeom prst="rect">
            <a:avLst/>
          </a:prstGeom>
        </p:spPr>
        <p:txBody>
          <a:bodyPr vert="horz" lIns="91440" tIns="45720" rIns="91440" bIns="45720" rtlCol="0" anchor="ctr"/>
          <a:lstStyle>
            <a:lvl1pPr algn="ctr">
              <a:defRPr sz="1050">
                <a:solidFill>
                  <a:schemeClr val="bg1"/>
                </a:solidFill>
              </a:defRPr>
            </a:lvl1pPr>
          </a:lstStyle>
          <a:p>
            <a:fld id="{37C521DB-DA53-45C7-AFE9-C2DB898708EC}" type="slidenum">
              <a:rPr lang="en-US" smtClean="0"/>
              <a:t>‹#›</a:t>
            </a:fld>
            <a:endParaRPr lang="en-US"/>
          </a:p>
        </p:txBody>
      </p:sp>
    </p:spTree>
    <p:extLst>
      <p:ext uri="{BB962C8B-B14F-4D97-AF65-F5344CB8AC3E}">
        <p14:creationId xmlns:p14="http://schemas.microsoft.com/office/powerpoint/2010/main" val="393957460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Lst>
  <p:txStyles>
    <p:titleStyle>
      <a:lvl1pPr algn="l" defTabSz="685800" rtl="0" eaLnBrk="1" latinLnBrk="0" hangingPunct="1">
        <a:lnSpc>
          <a:spcPct val="90000"/>
        </a:lnSpc>
        <a:spcBef>
          <a:spcPct val="0"/>
        </a:spcBef>
        <a:buNone/>
        <a:defRPr sz="3000" b="1" i="0" kern="1200" cap="all" spc="450" baseline="0">
          <a:solidFill>
            <a:schemeClr val="tx1"/>
          </a:solidFill>
          <a:latin typeface="+mj-lt"/>
          <a:ea typeface="+mj-ea"/>
          <a:cs typeface="Arial Black" panose="020B0604020202020204" pitchFamily="34" charset="0"/>
        </a:defRPr>
      </a:lvl1pPr>
    </p:titleStyle>
    <p:bodyStyle>
      <a:lvl1pPr marL="0" indent="0" algn="l" defTabSz="685800" rtl="0" eaLnBrk="1" latinLnBrk="0" hangingPunct="1">
        <a:lnSpc>
          <a:spcPct val="150000"/>
        </a:lnSpc>
        <a:spcBef>
          <a:spcPts val="750"/>
        </a:spcBef>
        <a:buFontTx/>
        <a:buNone/>
        <a:defRPr sz="1800" b="0" i="0" kern="1200">
          <a:solidFill>
            <a:schemeClr val="tx1"/>
          </a:solidFill>
          <a:latin typeface="+mn-lt"/>
          <a:ea typeface="+mn-ea"/>
          <a:cs typeface="+mn-cs"/>
        </a:defRPr>
      </a:lvl1pPr>
      <a:lvl2pPr marL="342900" indent="0" algn="l" defTabSz="685800" rtl="0" eaLnBrk="1" latinLnBrk="0" hangingPunct="1">
        <a:lnSpc>
          <a:spcPct val="150000"/>
        </a:lnSpc>
        <a:spcBef>
          <a:spcPts val="375"/>
        </a:spcBef>
        <a:buFontTx/>
        <a:buNone/>
        <a:defRPr sz="1650" b="0" i="0" kern="1200">
          <a:solidFill>
            <a:schemeClr val="tx1"/>
          </a:solidFill>
          <a:latin typeface="Avenir Next LT Pro" panose="020B0504020202020204" pitchFamily="34" charset="77"/>
          <a:ea typeface="+mn-ea"/>
          <a:cs typeface="+mn-cs"/>
        </a:defRPr>
      </a:lvl2pPr>
      <a:lvl3pPr marL="685800" indent="0" algn="l" defTabSz="685800" rtl="0" eaLnBrk="1" latinLnBrk="0" hangingPunct="1">
        <a:lnSpc>
          <a:spcPct val="150000"/>
        </a:lnSpc>
        <a:spcBef>
          <a:spcPts val="375"/>
        </a:spcBef>
        <a:buFontTx/>
        <a:buNone/>
        <a:defRPr sz="1500" b="0" i="0" kern="1200">
          <a:solidFill>
            <a:schemeClr val="tx1"/>
          </a:solidFill>
          <a:latin typeface="Avenir Next LT Pro" panose="020B0504020202020204" pitchFamily="34" charset="77"/>
          <a:ea typeface="+mn-ea"/>
          <a:cs typeface="+mn-cs"/>
        </a:defRPr>
      </a:lvl3pPr>
      <a:lvl4pPr marL="1028700" indent="0" algn="l" defTabSz="685800" rtl="0" eaLnBrk="1" latinLnBrk="0" hangingPunct="1">
        <a:lnSpc>
          <a:spcPct val="150000"/>
        </a:lnSpc>
        <a:spcBef>
          <a:spcPts val="375"/>
        </a:spcBef>
        <a:buFontTx/>
        <a:buNone/>
        <a:defRPr sz="1350" b="0" i="0" kern="1200">
          <a:solidFill>
            <a:schemeClr val="tx1"/>
          </a:solidFill>
          <a:latin typeface="Avenir Next LT Pro" panose="020B0504020202020204" pitchFamily="34" charset="77"/>
          <a:ea typeface="+mn-ea"/>
          <a:cs typeface="+mn-cs"/>
        </a:defRPr>
      </a:lvl4pPr>
      <a:lvl5pPr marL="1371600" indent="0" algn="l" defTabSz="685800" rtl="0" eaLnBrk="1" latinLnBrk="0" hangingPunct="1">
        <a:lnSpc>
          <a:spcPct val="150000"/>
        </a:lnSpc>
        <a:spcBef>
          <a:spcPts val="375"/>
        </a:spcBef>
        <a:buFontTx/>
        <a:buNone/>
        <a:defRPr sz="1350" b="0" i="0" kern="1200">
          <a:solidFill>
            <a:schemeClr val="tx1"/>
          </a:solidFill>
          <a:latin typeface="Avenir Next LT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4" orient="horz" pos="1152">
          <p15:clr>
            <a:srgbClr val="547EBF"/>
          </p15:clr>
        </p15:guide>
        <p15:guide id="5" pos="7440">
          <p15:clr>
            <a:srgbClr val="547EBF"/>
          </p15:clr>
        </p15:guide>
        <p15:guide id="6" orient="horz" pos="4080">
          <p15:clr>
            <a:srgbClr val="547EBF"/>
          </p15:clr>
        </p15:guide>
        <p15:guide id="19">
          <p15:clr>
            <a:srgbClr val="547EBF"/>
          </p15:clr>
        </p15:guide>
        <p15:guide id="20" pos="7680">
          <p15:clr>
            <a:srgbClr val="547EBF"/>
          </p15:clr>
        </p15:guide>
        <p15:guide id="21" pos="528">
          <p15:clr>
            <a:srgbClr val="547EBF"/>
          </p15:clr>
        </p15:guide>
        <p15:guide id="22" pos="6912">
          <p15:clr>
            <a:srgbClr val="547EBF"/>
          </p15:clr>
        </p15:guide>
        <p15:guide id="23" orient="horz" pos="240">
          <p15:clr>
            <a:srgbClr val="547EBF"/>
          </p15:clr>
        </p15:guide>
        <p15:guide id="25" orient="horz" pos="552">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www.fidelity.com/about-fidelity/our-company" TargetMode="External"/><Relationship Id="rId2" Type="http://schemas.openxmlformats.org/officeDocument/2006/relationships/hyperlink" Target="http://Www.fidelity.com" TargetMode="External"/><Relationship Id="rId1" Type="http://schemas.openxmlformats.org/officeDocument/2006/relationships/slideLayout" Target="../slideLayouts/slideLayout15.xml"/><Relationship Id="rId4" Type="http://schemas.openxmlformats.org/officeDocument/2006/relationships/hyperlink" Target="http://www.youtube.com/watch?v=yAaJxi1xco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C07D8E0-59FC-2738-1028-14C9F0971A64}"/>
              </a:ext>
            </a:extLst>
          </p:cNvPr>
          <p:cNvSpPr>
            <a:spLocks noGrp="1"/>
          </p:cNvSpPr>
          <p:nvPr>
            <p:ph type="subTitle" idx="1"/>
          </p:nvPr>
        </p:nvSpPr>
        <p:spPr>
          <a:xfrm>
            <a:off x="219891" y="2667000"/>
            <a:ext cx="5561205" cy="578325"/>
          </a:xfrm>
        </p:spPr>
        <p:txBody>
          <a:bodyPr vert="horz" lIns="0" tIns="0" rIns="0" bIns="0" rtlCol="0" anchor="t">
            <a:noAutofit/>
          </a:bodyPr>
          <a:lstStyle/>
          <a:p>
            <a:r>
              <a:rPr lang="en-US"/>
              <a:t>MIS 581 HBP Team Case Study</a:t>
            </a:r>
          </a:p>
          <a:p>
            <a:r>
              <a:rPr lang="en-US"/>
              <a:t>Woo Sox Team</a:t>
            </a:r>
          </a:p>
          <a:p>
            <a:r>
              <a:rPr lang="en-US"/>
              <a:t>Allyson Bernard, </a:t>
            </a:r>
          </a:p>
          <a:p>
            <a:r>
              <a:rPr lang="en-US"/>
              <a:t>Shubham Chaudhary,</a:t>
            </a:r>
          </a:p>
          <a:p>
            <a:r>
              <a:rPr lang="en-US"/>
              <a:t>Harsh Deshpande,</a:t>
            </a:r>
          </a:p>
          <a:p>
            <a:r>
              <a:rPr lang="en-US">
                <a:ea typeface="+mn-lt"/>
                <a:cs typeface="+mn-lt"/>
              </a:rPr>
              <a:t>JAYESH HARYANI</a:t>
            </a:r>
            <a:endParaRPr lang="en-US"/>
          </a:p>
        </p:txBody>
      </p:sp>
      <p:sp>
        <p:nvSpPr>
          <p:cNvPr id="2" name="Title 1">
            <a:extLst>
              <a:ext uri="{FF2B5EF4-FFF2-40B4-BE49-F238E27FC236}">
                <a16:creationId xmlns:a16="http://schemas.microsoft.com/office/drawing/2014/main" id="{CBFD85CC-73C9-CD3F-9838-7D819DDBF42A}"/>
              </a:ext>
            </a:extLst>
          </p:cNvPr>
          <p:cNvSpPr>
            <a:spLocks noGrp="1"/>
          </p:cNvSpPr>
          <p:nvPr>
            <p:ph type="ctrTitle"/>
          </p:nvPr>
        </p:nvSpPr>
        <p:spPr>
          <a:xfrm>
            <a:off x="228600" y="152400"/>
            <a:ext cx="6019800" cy="3427502"/>
          </a:xfrm>
        </p:spPr>
        <p:txBody>
          <a:bodyPr>
            <a:normAutofit/>
          </a:bodyPr>
          <a:lstStyle/>
          <a:p>
            <a:r>
              <a:rPr lang="en-US" b="0" i="0">
                <a:solidFill>
                  <a:srgbClr val="2D3B45"/>
                </a:solidFill>
                <a:effectLst/>
                <a:latin typeface="Lato Extended"/>
              </a:rPr>
              <a:t>Fidelity Labs and </a:t>
            </a:r>
            <a:br>
              <a:rPr lang="en-US" b="0" i="0">
                <a:solidFill>
                  <a:srgbClr val="2D3B45"/>
                </a:solidFill>
                <a:effectLst/>
                <a:latin typeface="Lato Extended"/>
              </a:rPr>
            </a:br>
            <a:r>
              <a:rPr lang="en-US" b="0" i="0">
                <a:solidFill>
                  <a:srgbClr val="2D3B45"/>
                </a:solidFill>
                <a:effectLst/>
                <a:latin typeface="Lato Extended"/>
              </a:rPr>
              <a:t>the Digital Transformation of Fidelity Investments</a:t>
            </a:r>
            <a:br>
              <a:rPr lang="en-US" b="0" i="0">
                <a:solidFill>
                  <a:srgbClr val="2D3B45"/>
                </a:solidFill>
                <a:effectLst/>
                <a:latin typeface="Lato Extended"/>
              </a:rPr>
            </a:br>
            <a:endParaRPr lang="en-US"/>
          </a:p>
        </p:txBody>
      </p:sp>
      <p:pic>
        <p:nvPicPr>
          <p:cNvPr id="4" name="Picture 3" descr="Fidelity Investments Logo, symbol, meaning, history, PNG, brand">
            <a:extLst>
              <a:ext uri="{FF2B5EF4-FFF2-40B4-BE49-F238E27FC236}">
                <a16:creationId xmlns:a16="http://schemas.microsoft.com/office/drawing/2014/main" id="{656D7A7D-6D25-752B-D17C-1AB0B85F42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8400" y="2545970"/>
            <a:ext cx="2743200" cy="1543050"/>
          </a:xfrm>
          <a:prstGeom prst="rect">
            <a:avLst/>
          </a:prstGeom>
        </p:spPr>
      </p:pic>
    </p:spTree>
    <p:extLst>
      <p:ext uri="{BB962C8B-B14F-4D97-AF65-F5344CB8AC3E}">
        <p14:creationId xmlns:p14="http://schemas.microsoft.com/office/powerpoint/2010/main" val="4220062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066-73DA-2552-C34A-A8232C82DB35}"/>
              </a:ext>
            </a:extLst>
          </p:cNvPr>
          <p:cNvSpPr>
            <a:spLocks noGrp="1"/>
          </p:cNvSpPr>
          <p:nvPr>
            <p:ph type="title"/>
          </p:nvPr>
        </p:nvSpPr>
        <p:spPr>
          <a:xfrm>
            <a:off x="2882620" y="538013"/>
            <a:ext cx="5931293" cy="908332"/>
          </a:xfrm>
        </p:spPr>
        <p:txBody>
          <a:bodyPr/>
          <a:lstStyle/>
          <a:p>
            <a:r>
              <a:rPr lang="en-GB"/>
              <a:t>Opportunities from an it culture standpoint</a:t>
            </a:r>
          </a:p>
        </p:txBody>
      </p:sp>
      <p:pic>
        <p:nvPicPr>
          <p:cNvPr id="12" name="Picture Placeholder 11" descr="Light bulbs on a green surface with only one light bulb on">
            <a:extLst>
              <a:ext uri="{FF2B5EF4-FFF2-40B4-BE49-F238E27FC236}">
                <a16:creationId xmlns:a16="http://schemas.microsoft.com/office/drawing/2014/main" id="{5C884165-7B98-AE5B-1519-6CB4D7D0260C}"/>
              </a:ext>
            </a:extLst>
          </p:cNvPr>
          <p:cNvPicPr>
            <a:picLocks noGrp="1" noChangeAspect="1"/>
          </p:cNvPicPr>
          <p:nvPr>
            <p:ph type="pic" sz="quarter" idx="32"/>
          </p:nvPr>
        </p:nvPicPr>
        <p:blipFill>
          <a:blip r:embed="rId3" cstate="screen">
            <a:extLst>
              <a:ext uri="{28A0092B-C50C-407E-A947-70E740481C1C}">
                <a14:useLocalDpi xmlns:a14="http://schemas.microsoft.com/office/drawing/2010/main"/>
              </a:ext>
            </a:extLst>
          </a:blip>
          <a:srcRect/>
          <a:stretch/>
        </p:blipFill>
        <p:spPr/>
      </p:pic>
      <p:sp>
        <p:nvSpPr>
          <p:cNvPr id="4" name="Subtitle 3">
            <a:extLst>
              <a:ext uri="{FF2B5EF4-FFF2-40B4-BE49-F238E27FC236}">
                <a16:creationId xmlns:a16="http://schemas.microsoft.com/office/drawing/2014/main" id="{B61BFE4B-1EFD-8B71-2BD5-E930FD3413CB}"/>
              </a:ext>
            </a:extLst>
          </p:cNvPr>
          <p:cNvSpPr>
            <a:spLocks noGrp="1"/>
          </p:cNvSpPr>
          <p:nvPr>
            <p:ph type="subTitle" idx="1"/>
          </p:nvPr>
        </p:nvSpPr>
        <p:spPr>
          <a:xfrm>
            <a:off x="428171" y="3019332"/>
            <a:ext cx="2205647" cy="1002007"/>
          </a:xfrm>
        </p:spPr>
        <p:txBody>
          <a:bodyPr/>
          <a:lstStyle/>
          <a:p>
            <a:pPr algn="ctr"/>
            <a:r>
              <a:rPr lang="en-GB"/>
              <a:t>Embracing innovation</a:t>
            </a:r>
            <a:endParaRPr lang="en-US"/>
          </a:p>
        </p:txBody>
      </p:sp>
      <p:pic>
        <p:nvPicPr>
          <p:cNvPr id="21" name="Picture Placeholder 20" descr="Person holding smiling emoji">
            <a:extLst>
              <a:ext uri="{FF2B5EF4-FFF2-40B4-BE49-F238E27FC236}">
                <a16:creationId xmlns:a16="http://schemas.microsoft.com/office/drawing/2014/main" id="{9150567E-D828-A5BB-F952-DC58B7C688BE}"/>
              </a:ext>
            </a:extLst>
          </p:cNvPr>
          <p:cNvPicPr>
            <a:picLocks noGrp="1" noChangeAspect="1"/>
          </p:cNvPicPr>
          <p:nvPr>
            <p:ph type="pic" sz="quarter" idx="30"/>
          </p:nvPr>
        </p:nvPicPr>
        <p:blipFill>
          <a:blip r:embed="rId4" cstate="screen">
            <a:extLst>
              <a:ext uri="{28A0092B-C50C-407E-A947-70E740481C1C}">
                <a14:useLocalDpi xmlns:a14="http://schemas.microsoft.com/office/drawing/2010/main"/>
              </a:ext>
            </a:extLst>
          </a:blip>
          <a:srcRect/>
          <a:stretch/>
        </p:blipFill>
        <p:spPr/>
      </p:pic>
      <p:sp>
        <p:nvSpPr>
          <p:cNvPr id="7" name="Text Placeholder 6">
            <a:extLst>
              <a:ext uri="{FF2B5EF4-FFF2-40B4-BE49-F238E27FC236}">
                <a16:creationId xmlns:a16="http://schemas.microsoft.com/office/drawing/2014/main" id="{399C13B5-EBC6-5381-53E0-690607514E36}"/>
              </a:ext>
            </a:extLst>
          </p:cNvPr>
          <p:cNvSpPr>
            <a:spLocks noGrp="1"/>
          </p:cNvSpPr>
          <p:nvPr>
            <p:ph type="body" sz="quarter" idx="28"/>
          </p:nvPr>
        </p:nvSpPr>
        <p:spPr>
          <a:xfrm>
            <a:off x="2837601" y="3043618"/>
            <a:ext cx="2851468" cy="988902"/>
          </a:xfrm>
        </p:spPr>
        <p:txBody>
          <a:bodyPr/>
          <a:lstStyle/>
          <a:p>
            <a:pPr algn="ctr"/>
            <a:r>
              <a:rPr lang="en-GB"/>
              <a:t>Customer-centric design thinking</a:t>
            </a:r>
            <a:endParaRPr lang="en-US"/>
          </a:p>
        </p:txBody>
      </p:sp>
      <p:pic>
        <p:nvPicPr>
          <p:cNvPr id="22" name="Picture Placeholder 21" descr="Children's drawings on wall">
            <a:extLst>
              <a:ext uri="{FF2B5EF4-FFF2-40B4-BE49-F238E27FC236}">
                <a16:creationId xmlns:a16="http://schemas.microsoft.com/office/drawing/2014/main" id="{AFDA3D79-9876-09B1-38C8-A6291E3EFA97}"/>
              </a:ext>
            </a:extLst>
          </p:cNvPr>
          <p:cNvPicPr>
            <a:picLocks noGrp="1" noChangeAspect="1"/>
          </p:cNvPicPr>
          <p:nvPr>
            <p:ph type="pic" sz="quarter" idx="31"/>
          </p:nvPr>
        </p:nvPicPr>
        <p:blipFill>
          <a:blip r:embed="rId5" cstate="screen">
            <a:extLst>
              <a:ext uri="{28A0092B-C50C-407E-A947-70E740481C1C}">
                <a14:useLocalDpi xmlns:a14="http://schemas.microsoft.com/office/drawing/2010/main"/>
              </a:ext>
            </a:extLst>
          </a:blip>
          <a:srcRect/>
          <a:stretch/>
        </p:blipFill>
        <p:spPr/>
      </p:pic>
      <p:sp>
        <p:nvSpPr>
          <p:cNvPr id="10" name="Text Placeholder 9">
            <a:extLst>
              <a:ext uri="{FF2B5EF4-FFF2-40B4-BE49-F238E27FC236}">
                <a16:creationId xmlns:a16="http://schemas.microsoft.com/office/drawing/2014/main" id="{F34EDF10-CF49-BE54-0DAB-0BD27B2730F2}"/>
              </a:ext>
            </a:extLst>
          </p:cNvPr>
          <p:cNvSpPr>
            <a:spLocks noGrp="1"/>
          </p:cNvSpPr>
          <p:nvPr>
            <p:ph type="body" sz="quarter" idx="29"/>
          </p:nvPr>
        </p:nvSpPr>
        <p:spPr>
          <a:xfrm>
            <a:off x="5851207" y="3029583"/>
            <a:ext cx="2205648" cy="988902"/>
          </a:xfrm>
        </p:spPr>
        <p:txBody>
          <a:bodyPr/>
          <a:lstStyle/>
          <a:p>
            <a:pPr algn="ctr"/>
            <a:r>
              <a:rPr lang="en-GB"/>
              <a:t>Talent development</a:t>
            </a:r>
            <a:endParaRPr lang="en-US"/>
          </a:p>
        </p:txBody>
      </p:sp>
      <p:sp>
        <p:nvSpPr>
          <p:cNvPr id="18" name="Text Placeholder 6">
            <a:extLst>
              <a:ext uri="{FF2B5EF4-FFF2-40B4-BE49-F238E27FC236}">
                <a16:creationId xmlns:a16="http://schemas.microsoft.com/office/drawing/2014/main" id="{A3891EA8-E6A2-B802-F5BE-2EF48C15C7A8}"/>
              </a:ext>
            </a:extLst>
          </p:cNvPr>
          <p:cNvSpPr txBox="1">
            <a:spLocks/>
          </p:cNvSpPr>
          <p:nvPr/>
        </p:nvSpPr>
        <p:spPr>
          <a:xfrm>
            <a:off x="1882881" y="5533273"/>
            <a:ext cx="2205648" cy="988902"/>
          </a:xfrm>
          <a:prstGeom prst="rect">
            <a:avLst/>
          </a:prstGeom>
        </p:spPr>
        <p:txBody>
          <a:bodyPr vert="horz" lIns="0" tIns="0" rIns="0" bIns="0" rtlCol="0" anchor="b">
            <a:noAutofit/>
          </a:bodyPr>
          <a:lstStyle>
            <a:lvl1pPr marL="0" indent="0" algn="l" defTabSz="685800" rtl="0" eaLnBrk="1" latinLnBrk="0" hangingPunct="1">
              <a:lnSpc>
                <a:spcPct val="100000"/>
              </a:lnSpc>
              <a:spcBef>
                <a:spcPts val="0"/>
              </a:spcBef>
              <a:buFontTx/>
              <a:buNone/>
              <a:defRPr lang="en-US" sz="1500" b="1" i="0" kern="1200" cap="all" spc="225" baseline="0" dirty="0">
                <a:solidFill>
                  <a:schemeClr val="tx1"/>
                </a:solidFill>
                <a:latin typeface="+mj-lt"/>
                <a:ea typeface="+mn-ea"/>
                <a:cs typeface="Arial Black" panose="020B0604020202020204" pitchFamily="34" charset="0"/>
              </a:defRPr>
            </a:lvl1pPr>
            <a:lvl2pPr marL="342900" indent="0" algn="l" defTabSz="685800" rtl="0" eaLnBrk="1" latinLnBrk="0" hangingPunct="1">
              <a:lnSpc>
                <a:spcPct val="150000"/>
              </a:lnSpc>
              <a:spcBef>
                <a:spcPts val="375"/>
              </a:spcBef>
              <a:buFontTx/>
              <a:buNone/>
              <a:defRPr sz="1650" b="0" i="0" kern="1200">
                <a:solidFill>
                  <a:schemeClr val="tx1"/>
                </a:solidFill>
                <a:latin typeface="Avenir Next LT Pro" panose="020B0504020202020204" pitchFamily="34" charset="77"/>
                <a:ea typeface="+mn-ea"/>
                <a:cs typeface="+mn-cs"/>
              </a:defRPr>
            </a:lvl2pPr>
            <a:lvl3pPr marL="685800" indent="0" algn="l" defTabSz="685800" rtl="0" eaLnBrk="1" latinLnBrk="0" hangingPunct="1">
              <a:lnSpc>
                <a:spcPct val="150000"/>
              </a:lnSpc>
              <a:spcBef>
                <a:spcPts val="375"/>
              </a:spcBef>
              <a:buFontTx/>
              <a:buNone/>
              <a:defRPr sz="1500" b="0" i="0" kern="1200">
                <a:solidFill>
                  <a:schemeClr val="tx1"/>
                </a:solidFill>
                <a:latin typeface="Avenir Next LT Pro" panose="020B0504020202020204" pitchFamily="34" charset="77"/>
                <a:ea typeface="+mn-ea"/>
                <a:cs typeface="+mn-cs"/>
              </a:defRPr>
            </a:lvl3pPr>
            <a:lvl4pPr marL="1028700" indent="0" algn="l" defTabSz="685800" rtl="0" eaLnBrk="1" latinLnBrk="0" hangingPunct="1">
              <a:lnSpc>
                <a:spcPct val="150000"/>
              </a:lnSpc>
              <a:spcBef>
                <a:spcPts val="375"/>
              </a:spcBef>
              <a:buFontTx/>
              <a:buNone/>
              <a:defRPr sz="1350" b="0" i="0" kern="1200">
                <a:solidFill>
                  <a:schemeClr val="tx1"/>
                </a:solidFill>
                <a:latin typeface="Avenir Next LT Pro" panose="020B0504020202020204" pitchFamily="34" charset="77"/>
                <a:ea typeface="+mn-ea"/>
                <a:cs typeface="+mn-cs"/>
              </a:defRPr>
            </a:lvl4pPr>
            <a:lvl5pPr marL="1371600" indent="0" algn="l" defTabSz="685800" rtl="0" eaLnBrk="1" latinLnBrk="0" hangingPunct="1">
              <a:lnSpc>
                <a:spcPct val="150000"/>
              </a:lnSpc>
              <a:spcBef>
                <a:spcPts val="375"/>
              </a:spcBef>
              <a:buFontTx/>
              <a:buNone/>
              <a:defRPr sz="1350" b="0" i="0" kern="1200">
                <a:solidFill>
                  <a:schemeClr val="tx1"/>
                </a:solidFill>
                <a:latin typeface="Avenir Next LT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GB"/>
              <a:t>Agile and Rapid product development</a:t>
            </a:r>
            <a:endParaRPr lang="en-US"/>
          </a:p>
        </p:txBody>
      </p:sp>
      <p:sp>
        <p:nvSpPr>
          <p:cNvPr id="20" name="Text Placeholder 9">
            <a:extLst>
              <a:ext uri="{FF2B5EF4-FFF2-40B4-BE49-F238E27FC236}">
                <a16:creationId xmlns:a16="http://schemas.microsoft.com/office/drawing/2014/main" id="{95C8DA2D-A646-1E16-9613-55D7B0C824E7}"/>
              </a:ext>
            </a:extLst>
          </p:cNvPr>
          <p:cNvSpPr txBox="1">
            <a:spLocks/>
          </p:cNvSpPr>
          <p:nvPr/>
        </p:nvSpPr>
        <p:spPr>
          <a:xfrm>
            <a:off x="4916988" y="5519239"/>
            <a:ext cx="2492679" cy="988902"/>
          </a:xfrm>
          <a:prstGeom prst="rect">
            <a:avLst/>
          </a:prstGeom>
        </p:spPr>
        <p:txBody>
          <a:bodyPr vert="horz" lIns="0" tIns="0" rIns="0" bIns="0" rtlCol="0" anchor="b">
            <a:noAutofit/>
          </a:bodyPr>
          <a:lstStyle>
            <a:lvl1pPr marL="0" indent="0" algn="l" defTabSz="685800" rtl="0" eaLnBrk="1" latinLnBrk="0" hangingPunct="1">
              <a:lnSpc>
                <a:spcPct val="100000"/>
              </a:lnSpc>
              <a:spcBef>
                <a:spcPts val="0"/>
              </a:spcBef>
              <a:buFontTx/>
              <a:buNone/>
              <a:defRPr lang="en-US" sz="1500" b="1" i="0" kern="1200" cap="all" spc="225" baseline="0" dirty="0">
                <a:solidFill>
                  <a:schemeClr val="tx1"/>
                </a:solidFill>
                <a:latin typeface="+mj-lt"/>
                <a:ea typeface="+mn-ea"/>
                <a:cs typeface="Arial Black" panose="020B0604020202020204" pitchFamily="34" charset="0"/>
              </a:defRPr>
            </a:lvl1pPr>
            <a:lvl2pPr marL="342900" indent="0" algn="l" defTabSz="685800" rtl="0" eaLnBrk="1" latinLnBrk="0" hangingPunct="1">
              <a:lnSpc>
                <a:spcPct val="150000"/>
              </a:lnSpc>
              <a:spcBef>
                <a:spcPts val="375"/>
              </a:spcBef>
              <a:buFontTx/>
              <a:buNone/>
              <a:defRPr sz="1650" b="0" i="0" kern="1200">
                <a:solidFill>
                  <a:schemeClr val="tx1"/>
                </a:solidFill>
                <a:latin typeface="Avenir Next LT Pro" panose="020B0504020202020204" pitchFamily="34" charset="77"/>
                <a:ea typeface="+mn-ea"/>
                <a:cs typeface="+mn-cs"/>
              </a:defRPr>
            </a:lvl2pPr>
            <a:lvl3pPr marL="685800" indent="0" algn="l" defTabSz="685800" rtl="0" eaLnBrk="1" latinLnBrk="0" hangingPunct="1">
              <a:lnSpc>
                <a:spcPct val="150000"/>
              </a:lnSpc>
              <a:spcBef>
                <a:spcPts val="375"/>
              </a:spcBef>
              <a:buFontTx/>
              <a:buNone/>
              <a:defRPr sz="1500" b="0" i="0" kern="1200">
                <a:solidFill>
                  <a:schemeClr val="tx1"/>
                </a:solidFill>
                <a:latin typeface="Avenir Next LT Pro" panose="020B0504020202020204" pitchFamily="34" charset="77"/>
                <a:ea typeface="+mn-ea"/>
                <a:cs typeface="+mn-cs"/>
              </a:defRPr>
            </a:lvl3pPr>
            <a:lvl4pPr marL="1028700" indent="0" algn="l" defTabSz="685800" rtl="0" eaLnBrk="1" latinLnBrk="0" hangingPunct="1">
              <a:lnSpc>
                <a:spcPct val="150000"/>
              </a:lnSpc>
              <a:spcBef>
                <a:spcPts val="375"/>
              </a:spcBef>
              <a:buFontTx/>
              <a:buNone/>
              <a:defRPr sz="1350" b="0" i="0" kern="1200">
                <a:solidFill>
                  <a:schemeClr val="tx1"/>
                </a:solidFill>
                <a:latin typeface="Avenir Next LT Pro" panose="020B0504020202020204" pitchFamily="34" charset="77"/>
                <a:ea typeface="+mn-ea"/>
                <a:cs typeface="+mn-cs"/>
              </a:defRPr>
            </a:lvl4pPr>
            <a:lvl5pPr marL="1371600" indent="0" algn="l" defTabSz="685800" rtl="0" eaLnBrk="1" latinLnBrk="0" hangingPunct="1">
              <a:lnSpc>
                <a:spcPct val="150000"/>
              </a:lnSpc>
              <a:spcBef>
                <a:spcPts val="375"/>
              </a:spcBef>
              <a:buFontTx/>
              <a:buNone/>
              <a:defRPr sz="1350" b="0" i="0" kern="1200">
                <a:solidFill>
                  <a:schemeClr val="tx1"/>
                </a:solidFill>
                <a:latin typeface="Avenir Next LT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GB"/>
              <a:t>Leveraging blockchain and digital assets</a:t>
            </a:r>
            <a:endParaRPr lang="en-US"/>
          </a:p>
        </p:txBody>
      </p:sp>
      <p:pic>
        <p:nvPicPr>
          <p:cNvPr id="23" name="Picture 22" descr="Unpackaged rectangular cut bars of soap stacked upright in metal trays">
            <a:extLst>
              <a:ext uri="{FF2B5EF4-FFF2-40B4-BE49-F238E27FC236}">
                <a16:creationId xmlns:a16="http://schemas.microsoft.com/office/drawing/2014/main" id="{E57CCBC2-E644-5A45-8F02-0BE4CB748708}"/>
              </a:ext>
            </a:extLst>
          </p:cNvPr>
          <p:cNvPicPr>
            <a:picLocks noChangeAspect="1"/>
          </p:cNvPicPr>
          <p:nvPr/>
        </p:nvPicPr>
        <p:blipFill>
          <a:blip r:embed="rId6"/>
          <a:stretch>
            <a:fillRect/>
          </a:stretch>
        </p:blipFill>
        <p:spPr>
          <a:xfrm>
            <a:off x="2467680" y="4447557"/>
            <a:ext cx="1030792" cy="1243247"/>
          </a:xfrm>
          <a:prstGeom prst="rect">
            <a:avLst/>
          </a:prstGeom>
        </p:spPr>
      </p:pic>
      <p:pic>
        <p:nvPicPr>
          <p:cNvPr id="24" name="Picture 23" descr="B sign-on figures">
            <a:extLst>
              <a:ext uri="{FF2B5EF4-FFF2-40B4-BE49-F238E27FC236}">
                <a16:creationId xmlns:a16="http://schemas.microsoft.com/office/drawing/2014/main" id="{C5859214-02BB-1316-BA44-62E87A01CFEB}"/>
              </a:ext>
            </a:extLst>
          </p:cNvPr>
          <p:cNvPicPr>
            <a:picLocks noChangeAspect="1"/>
          </p:cNvPicPr>
          <p:nvPr/>
        </p:nvPicPr>
        <p:blipFill>
          <a:blip r:embed="rId7"/>
          <a:stretch>
            <a:fillRect/>
          </a:stretch>
        </p:blipFill>
        <p:spPr>
          <a:xfrm>
            <a:off x="5584021" y="4396300"/>
            <a:ext cx="1041044" cy="1294503"/>
          </a:xfrm>
          <a:prstGeom prst="rect">
            <a:avLst/>
          </a:prstGeom>
        </p:spPr>
      </p:pic>
    </p:spTree>
    <p:extLst>
      <p:ext uri="{BB962C8B-B14F-4D97-AF65-F5344CB8AC3E}">
        <p14:creationId xmlns:p14="http://schemas.microsoft.com/office/powerpoint/2010/main" val="99702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4A55-B20F-CB0A-392F-6D6DD77C69C3}"/>
              </a:ext>
            </a:extLst>
          </p:cNvPr>
          <p:cNvSpPr>
            <a:spLocks noGrp="1"/>
          </p:cNvSpPr>
          <p:nvPr>
            <p:ph type="title"/>
          </p:nvPr>
        </p:nvSpPr>
        <p:spPr>
          <a:xfrm>
            <a:off x="635538" y="884982"/>
            <a:ext cx="3729154" cy="743037"/>
          </a:xfrm>
        </p:spPr>
        <p:txBody>
          <a:bodyPr anchor="t">
            <a:normAutofit/>
          </a:bodyPr>
          <a:lstStyle/>
          <a:p>
            <a:r>
              <a:rPr lang="en-US"/>
              <a:t>conclusions</a:t>
            </a:r>
          </a:p>
        </p:txBody>
      </p:sp>
      <p:sp>
        <p:nvSpPr>
          <p:cNvPr id="12" name="Text Placeholder 3">
            <a:extLst>
              <a:ext uri="{FF2B5EF4-FFF2-40B4-BE49-F238E27FC236}">
                <a16:creationId xmlns:a16="http://schemas.microsoft.com/office/drawing/2014/main" id="{CFD13356-96B2-327E-0BE1-2056B4CD9054}"/>
              </a:ext>
            </a:extLst>
          </p:cNvPr>
          <p:cNvSpPr>
            <a:spLocks noGrp="1"/>
          </p:cNvSpPr>
          <p:nvPr>
            <p:ph type="body" idx="1"/>
          </p:nvPr>
        </p:nvSpPr>
        <p:spPr>
          <a:xfrm>
            <a:off x="4404740" y="251842"/>
            <a:ext cx="4103722" cy="4610483"/>
          </a:xfrm>
        </p:spPr>
        <p:txBody>
          <a:bodyPr vert="horz" lIns="0" tIns="0" rIns="0" bIns="0" rtlCol="0" anchor="t">
            <a:noAutofit/>
          </a:bodyPr>
          <a:lstStyle/>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Seek opportunities that place value on a culture that prizes innovation, challenge, and positivity</a:t>
            </a:r>
          </a:p>
          <a:p>
            <a:pPr marL="285750" indent="-285750">
              <a:buFont typeface="Arial" panose="020B0604020202020204" pitchFamily="34" charset="0"/>
              <a:buChar char="•"/>
            </a:pPr>
            <a:r>
              <a:rPr lang="en-US" sz="1800"/>
              <a:t>Demonstrate leadership at any level</a:t>
            </a:r>
          </a:p>
          <a:p>
            <a:pPr marL="285750" indent="-285750">
              <a:buFont typeface="Arial" panose="020B0604020202020204" pitchFamily="34" charset="0"/>
              <a:buChar char="•"/>
            </a:pPr>
            <a:r>
              <a:rPr lang="en-US" sz="1800"/>
              <a:t>Leverage the Agile methodology to tackle technology projects and adapt as projects change</a:t>
            </a:r>
          </a:p>
          <a:p>
            <a:pPr marL="285750" indent="-285750">
              <a:buFont typeface="Arial" panose="020B0604020202020204" pitchFamily="34" charset="0"/>
              <a:buChar char="•"/>
            </a:pPr>
            <a:r>
              <a:rPr lang="en-US" sz="1800"/>
              <a:t>Stay open to emerging technologies and innovations</a:t>
            </a:r>
          </a:p>
          <a:p>
            <a:endParaRPr lang="en-US" sz="1800"/>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US" sz="1800"/>
          </a:p>
        </p:txBody>
      </p:sp>
      <p:sp>
        <p:nvSpPr>
          <p:cNvPr id="14" name="Picture Placeholder 13">
            <a:extLst>
              <a:ext uri="{FF2B5EF4-FFF2-40B4-BE49-F238E27FC236}">
                <a16:creationId xmlns:a16="http://schemas.microsoft.com/office/drawing/2014/main" id="{55788F2A-ABFD-456B-D7B5-047418552547}"/>
              </a:ext>
            </a:extLst>
          </p:cNvPr>
          <p:cNvSpPr>
            <a:spLocks noGrp="1"/>
          </p:cNvSpPr>
          <p:nvPr>
            <p:ph type="pic" sz="quarter" idx="11"/>
          </p:nvPr>
        </p:nvSpPr>
        <p:spPr/>
        <p:txBody>
          <a:bodyPr/>
          <a:lstStyle/>
          <a:p>
            <a:endParaRPr lang="en-US"/>
          </a:p>
        </p:txBody>
      </p:sp>
      <p:pic>
        <p:nvPicPr>
          <p:cNvPr id="11" name="Picture 10" descr="Image result for Fidelity Investments Headquarters">
            <a:extLst>
              <a:ext uri="{FF2B5EF4-FFF2-40B4-BE49-F238E27FC236}">
                <a16:creationId xmlns:a16="http://schemas.microsoft.com/office/drawing/2014/main" id="{7BE4ECB4-19EF-7F04-1228-6ABA899D3B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4" b="-300"/>
          <a:stretch/>
        </p:blipFill>
        <p:spPr>
          <a:xfrm>
            <a:off x="233083" y="2088128"/>
            <a:ext cx="4094908" cy="3405078"/>
          </a:xfrm>
          <a:prstGeom prst="rect">
            <a:avLst/>
          </a:prstGeom>
        </p:spPr>
      </p:pic>
    </p:spTree>
    <p:extLst>
      <p:ext uri="{BB962C8B-B14F-4D97-AF65-F5344CB8AC3E}">
        <p14:creationId xmlns:p14="http://schemas.microsoft.com/office/powerpoint/2010/main" val="259238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089C-DB15-4E20-7EA0-104570530088}"/>
              </a:ext>
            </a:extLst>
          </p:cNvPr>
          <p:cNvSpPr>
            <a:spLocks noGrp="1"/>
          </p:cNvSpPr>
          <p:nvPr>
            <p:ph type="title"/>
          </p:nvPr>
        </p:nvSpPr>
        <p:spPr/>
        <p:txBody>
          <a:bodyPr/>
          <a:lstStyle/>
          <a:p>
            <a:r>
              <a:rPr lang="en-US"/>
              <a:t>Thank you!</a:t>
            </a:r>
          </a:p>
        </p:txBody>
      </p:sp>
      <p:sp>
        <p:nvSpPr>
          <p:cNvPr id="3" name="Subtitle 2">
            <a:extLst>
              <a:ext uri="{FF2B5EF4-FFF2-40B4-BE49-F238E27FC236}">
                <a16:creationId xmlns:a16="http://schemas.microsoft.com/office/drawing/2014/main" id="{17A512E8-F44B-3316-8ACB-007AACF31CCD}"/>
              </a:ext>
            </a:extLst>
          </p:cNvPr>
          <p:cNvSpPr>
            <a:spLocks noGrp="1"/>
          </p:cNvSpPr>
          <p:nvPr>
            <p:ph type="subTitle" idx="1"/>
          </p:nvPr>
        </p:nvSpPr>
        <p:spPr/>
        <p:txBody>
          <a:bodyPr/>
          <a:lstStyle/>
          <a:p>
            <a:r>
              <a:rPr lang="en-US"/>
              <a:t>Any questions?</a:t>
            </a:r>
          </a:p>
        </p:txBody>
      </p:sp>
    </p:spTree>
    <p:extLst>
      <p:ext uri="{BB962C8B-B14F-4D97-AF65-F5344CB8AC3E}">
        <p14:creationId xmlns:p14="http://schemas.microsoft.com/office/powerpoint/2010/main" val="349415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A0F7-BD3A-393F-D6FB-99521E6B27F1}"/>
              </a:ext>
            </a:extLst>
          </p:cNvPr>
          <p:cNvSpPr>
            <a:spLocks noGrp="1"/>
          </p:cNvSpPr>
          <p:nvPr>
            <p:ph type="title"/>
          </p:nvPr>
        </p:nvSpPr>
        <p:spPr/>
        <p:txBody>
          <a:bodyPr/>
          <a:lstStyle/>
          <a:p>
            <a:r>
              <a:rPr lang="en-US"/>
              <a:t>References</a:t>
            </a:r>
          </a:p>
        </p:txBody>
      </p:sp>
      <p:sp>
        <p:nvSpPr>
          <p:cNvPr id="3" name="TextBox 2">
            <a:extLst>
              <a:ext uri="{FF2B5EF4-FFF2-40B4-BE49-F238E27FC236}">
                <a16:creationId xmlns:a16="http://schemas.microsoft.com/office/drawing/2014/main" id="{246E2504-BEFF-C8D5-1683-7F1922E192D6}"/>
              </a:ext>
            </a:extLst>
          </p:cNvPr>
          <p:cNvSpPr txBox="1"/>
          <p:nvPr/>
        </p:nvSpPr>
        <p:spPr>
          <a:xfrm>
            <a:off x="634829" y="1143000"/>
            <a:ext cx="8231176" cy="3323987"/>
          </a:xfrm>
          <a:prstGeom prst="rect">
            <a:avLst/>
          </a:prstGeom>
          <a:noFill/>
        </p:spPr>
        <p:txBody>
          <a:bodyPr wrap="square" lIns="91440" tIns="45720" rIns="91440" bIns="45720" rtlCol="0" anchor="t">
            <a:spAutoFit/>
          </a:bodyPr>
          <a:lstStyle/>
          <a:p>
            <a:pPr marL="285750" indent="-285750">
              <a:buFont typeface="Arial"/>
              <a:buChar char="•"/>
            </a:pPr>
            <a:r>
              <a:rPr lang="en-US" sz="1400">
                <a:solidFill>
                  <a:srgbClr val="000000"/>
                </a:solidFill>
                <a:latin typeface="Calibri"/>
                <a:ea typeface="+mn-lt"/>
                <a:cs typeface="Calibri"/>
              </a:rPr>
              <a:t>Babineaux, Ryan, and John </a:t>
            </a:r>
            <a:r>
              <a:rPr lang="en-US" sz="1400" err="1">
                <a:solidFill>
                  <a:srgbClr val="000000"/>
                </a:solidFill>
                <a:latin typeface="Calibri"/>
                <a:ea typeface="+mn-lt"/>
                <a:cs typeface="Calibri"/>
              </a:rPr>
              <a:t>Krumboltz</a:t>
            </a:r>
            <a:r>
              <a:rPr lang="en-US" sz="1400">
                <a:solidFill>
                  <a:srgbClr val="000000"/>
                </a:solidFill>
                <a:latin typeface="Calibri"/>
                <a:ea typeface="+mn-lt"/>
                <a:cs typeface="Calibri"/>
              </a:rPr>
              <a:t>. </a:t>
            </a:r>
            <a:r>
              <a:rPr lang="en-US" sz="1400" i="1">
                <a:solidFill>
                  <a:srgbClr val="000000"/>
                </a:solidFill>
                <a:latin typeface="Calibri"/>
                <a:ea typeface="+mn-lt"/>
                <a:cs typeface="Calibri"/>
              </a:rPr>
              <a:t>Fail Fast, Fail Often</a:t>
            </a:r>
            <a:r>
              <a:rPr lang="en-US" sz="1400">
                <a:solidFill>
                  <a:srgbClr val="000000"/>
                </a:solidFill>
                <a:latin typeface="Calibri"/>
                <a:ea typeface="+mn-lt"/>
                <a:cs typeface="Calibri"/>
              </a:rPr>
              <a:t>. Penguin, 26 Dec. 2013.</a:t>
            </a:r>
            <a:endParaRPr lang="en-US" sz="1400">
              <a:latin typeface="Calibri"/>
              <a:ea typeface="+mn-lt"/>
              <a:cs typeface="+mn-lt"/>
            </a:endParaRPr>
          </a:p>
          <a:p>
            <a:pPr marL="285750" indent="-285750">
              <a:buFont typeface="Arial"/>
              <a:buChar char="•"/>
            </a:pPr>
            <a:r>
              <a:rPr lang="en-US" sz="1400">
                <a:solidFill>
                  <a:srgbClr val="000000"/>
                </a:solidFill>
                <a:latin typeface="Calibri"/>
                <a:ea typeface="+mn-lt"/>
                <a:cs typeface="Calibri"/>
              </a:rPr>
              <a:t>‌“‎Tech on Deck on Apple Podcasts.” </a:t>
            </a:r>
            <a:r>
              <a:rPr lang="en-US" sz="1400" i="1">
                <a:solidFill>
                  <a:srgbClr val="000000"/>
                </a:solidFill>
                <a:latin typeface="Calibri"/>
                <a:ea typeface="+mn-lt"/>
                <a:cs typeface="Calibri"/>
              </a:rPr>
              <a:t>Apple Podcasts</a:t>
            </a:r>
            <a:r>
              <a:rPr lang="en-US" sz="1400">
                <a:solidFill>
                  <a:srgbClr val="000000"/>
                </a:solidFill>
                <a:latin typeface="Calibri"/>
                <a:ea typeface="+mn-lt"/>
                <a:cs typeface="Calibri"/>
              </a:rPr>
              <a:t>, 5 Dec. 2023, podcasts.apple.com/us/podcast/resiliency-in-a-complex-tech-environment/id1678031913?i=1000637529043Links. Accessed 31 Jan. 2024.</a:t>
            </a:r>
            <a:endParaRPr lang="en-US" sz="1400">
              <a:solidFill>
                <a:srgbClr val="36393B"/>
              </a:solidFill>
              <a:latin typeface="Calibri"/>
              <a:ea typeface="+mn-lt"/>
              <a:cs typeface="Calibri"/>
            </a:endParaRPr>
          </a:p>
          <a:p>
            <a:pPr marL="285750" indent="-285750">
              <a:buFont typeface="Arial"/>
              <a:buChar char="•"/>
            </a:pPr>
            <a:r>
              <a:rPr lang="en-US" sz="1400">
                <a:solidFill>
                  <a:srgbClr val="000000"/>
                </a:solidFill>
                <a:latin typeface="Calibri"/>
                <a:ea typeface="+mn-lt"/>
                <a:cs typeface="Calibri"/>
              </a:rPr>
              <a:t>‌ “</a:t>
            </a:r>
            <a:r>
              <a:rPr lang="en-US" sz="1400" err="1">
                <a:solidFill>
                  <a:srgbClr val="000000"/>
                </a:solidFill>
                <a:latin typeface="Calibri"/>
                <a:ea typeface="+mn-lt"/>
                <a:cs typeface="Calibri"/>
              </a:rPr>
              <a:t>Saifr</a:t>
            </a:r>
            <a:r>
              <a:rPr lang="en-US" sz="1400">
                <a:solidFill>
                  <a:srgbClr val="000000"/>
                </a:solidFill>
                <a:latin typeface="Calibri"/>
                <a:ea typeface="+mn-lt"/>
                <a:cs typeface="Calibri"/>
              </a:rPr>
              <a:t>: A Startup with 15 Years of Experience | </a:t>
            </a:r>
            <a:r>
              <a:rPr lang="en-US" sz="1400" err="1">
                <a:solidFill>
                  <a:srgbClr val="000000"/>
                </a:solidFill>
                <a:latin typeface="Calibri"/>
                <a:ea typeface="+mn-lt"/>
                <a:cs typeface="Calibri"/>
              </a:rPr>
              <a:t>Saifr</a:t>
            </a:r>
            <a:r>
              <a:rPr lang="en-US" sz="1400">
                <a:solidFill>
                  <a:srgbClr val="000000"/>
                </a:solidFill>
                <a:latin typeface="Calibri"/>
                <a:ea typeface="+mn-lt"/>
                <a:cs typeface="Calibri"/>
              </a:rPr>
              <a:t>.” </a:t>
            </a:r>
            <a:r>
              <a:rPr lang="en-US" sz="1400" i="1">
                <a:solidFill>
                  <a:srgbClr val="000000"/>
                </a:solidFill>
                <a:latin typeface="Calibri"/>
                <a:ea typeface="+mn-lt"/>
                <a:cs typeface="Calibri"/>
              </a:rPr>
              <a:t>Saifr.ai</a:t>
            </a:r>
            <a:r>
              <a:rPr lang="en-US" sz="1400">
                <a:solidFill>
                  <a:srgbClr val="000000"/>
                </a:solidFill>
                <a:latin typeface="Calibri"/>
                <a:ea typeface="+mn-lt"/>
                <a:cs typeface="Calibri"/>
              </a:rPr>
              <a:t>, saifr.ai/blog/saifr-a-startup-with-15-years-of-experience. Accessed 2 Feb. 2024.</a:t>
            </a:r>
            <a:endParaRPr lang="en-US" sz="1400">
              <a:solidFill>
                <a:srgbClr val="36393B"/>
              </a:solidFill>
              <a:latin typeface="Calibri"/>
              <a:ea typeface="+mn-lt"/>
              <a:cs typeface="Calibri"/>
            </a:endParaRPr>
          </a:p>
          <a:p>
            <a:pPr marL="285750" indent="-285750">
              <a:buFont typeface="Arial"/>
              <a:buChar char="•"/>
            </a:pPr>
            <a:r>
              <a:rPr lang="en-US" sz="1400">
                <a:solidFill>
                  <a:srgbClr val="000000"/>
                </a:solidFill>
                <a:latin typeface="Calibri"/>
                <a:cs typeface="Calibri"/>
              </a:rPr>
              <a:t>“About Fidelity - Our Company.” </a:t>
            </a:r>
            <a:r>
              <a:rPr lang="en-US" sz="1400" i="1">
                <a:solidFill>
                  <a:srgbClr val="000000"/>
                </a:solidFill>
                <a:latin typeface="Calibri"/>
                <a:cs typeface="Calibri"/>
                <a:hlinkClick r:id="rId2"/>
              </a:rPr>
              <a:t>Www.fidelity.com</a:t>
            </a:r>
            <a:r>
              <a:rPr lang="en-US" sz="1400">
                <a:solidFill>
                  <a:srgbClr val="000000"/>
                </a:solidFill>
                <a:latin typeface="Calibri"/>
                <a:cs typeface="Calibri"/>
              </a:rPr>
              <a:t>, </a:t>
            </a:r>
            <a:r>
              <a:rPr lang="en-US" sz="1400">
                <a:solidFill>
                  <a:srgbClr val="000000"/>
                </a:solidFill>
                <a:latin typeface="Calibri"/>
                <a:cs typeface="Calibri"/>
                <a:hlinkClick r:id="rId3"/>
              </a:rPr>
              <a:t>www.fidelity.com/about-fidelity/our-company</a:t>
            </a:r>
            <a:r>
              <a:rPr lang="en-US" sz="1400">
                <a:solidFill>
                  <a:srgbClr val="000000"/>
                </a:solidFill>
                <a:latin typeface="Calibri"/>
                <a:cs typeface="Calibri"/>
              </a:rPr>
              <a:t>.</a:t>
            </a:r>
          </a:p>
          <a:p>
            <a:pPr marL="285750" indent="-285750">
              <a:buFont typeface="Arial"/>
              <a:buChar char="•"/>
            </a:pPr>
            <a:r>
              <a:rPr lang="en-US" sz="1400">
                <a:solidFill>
                  <a:srgbClr val="000000"/>
                </a:solidFill>
                <a:latin typeface="Calibri"/>
                <a:cs typeface="Calibri"/>
              </a:rPr>
              <a:t>‌Feyen, Erik, et al. </a:t>
            </a:r>
            <a:r>
              <a:rPr lang="en-US" sz="1400" i="1">
                <a:solidFill>
                  <a:srgbClr val="000000"/>
                </a:solidFill>
                <a:latin typeface="Calibri"/>
                <a:cs typeface="Calibri"/>
              </a:rPr>
              <a:t>Fintech and the Digital Transformation of Financial Services: Implications for Market Structure and Public Policy</a:t>
            </a:r>
            <a:r>
              <a:rPr lang="en-US" sz="1400">
                <a:solidFill>
                  <a:srgbClr val="000000"/>
                </a:solidFill>
                <a:latin typeface="Calibri"/>
                <a:cs typeface="Calibri"/>
              </a:rPr>
              <a:t>. July 2021.</a:t>
            </a:r>
            <a:endParaRPr lang="en-US" sz="1400">
              <a:solidFill>
                <a:srgbClr val="36393B"/>
              </a:solidFill>
              <a:latin typeface="Calibri"/>
              <a:cs typeface="Calibri"/>
            </a:endParaRPr>
          </a:p>
          <a:p>
            <a:pPr marL="285750" indent="-285750">
              <a:buFont typeface="Arial"/>
              <a:buChar char="•"/>
            </a:pPr>
            <a:r>
              <a:rPr lang="en-US" sz="1400" i="1">
                <a:solidFill>
                  <a:srgbClr val="000000"/>
                </a:solidFill>
                <a:latin typeface="Calibri"/>
                <a:cs typeface="Calibri"/>
              </a:rPr>
              <a:t> Digital Transformation of Financial Services: Implications for Market Structure and Public Policy</a:t>
            </a:r>
            <a:r>
              <a:rPr lang="en-US" sz="1400">
                <a:solidFill>
                  <a:srgbClr val="000000"/>
                </a:solidFill>
                <a:latin typeface="Calibri"/>
                <a:cs typeface="Calibri"/>
              </a:rPr>
              <a:t>. July 2021.</a:t>
            </a:r>
          </a:p>
          <a:p>
            <a:pPr marL="285750" indent="-285750">
              <a:buFont typeface="Arial"/>
              <a:buChar char="•"/>
            </a:pPr>
            <a:r>
              <a:rPr lang="en-US" sz="1400" i="1">
                <a:solidFill>
                  <a:srgbClr val="000000"/>
                </a:solidFill>
                <a:latin typeface="Calibri"/>
                <a:ea typeface="+mn-lt"/>
                <a:cs typeface="+mn-lt"/>
              </a:rPr>
              <a:t>Maholic, Jim, and Jud Brandt. It Strategy: A 3-Dimensional Framework to Plan Your Digital Transformation and Deliver Value to Your Enterprise. Jim Maholic, 2019. </a:t>
            </a:r>
            <a:endParaRPr lang="en-US" sz="1400" i="1">
              <a:solidFill>
                <a:srgbClr val="000000"/>
              </a:solidFill>
              <a:latin typeface="Calibri"/>
              <a:ea typeface="+mn-lt"/>
              <a:cs typeface="Calibri"/>
            </a:endParaRPr>
          </a:p>
          <a:p>
            <a:pPr marL="285750" indent="-285750">
              <a:buFont typeface="Arial"/>
              <a:buChar char="•"/>
            </a:pPr>
            <a:r>
              <a:rPr lang="en-US" sz="1400" i="1">
                <a:solidFill>
                  <a:srgbClr val="000000"/>
                </a:solidFill>
                <a:latin typeface="Calibri"/>
                <a:ea typeface="+mn-lt"/>
                <a:cs typeface="+mn-lt"/>
              </a:rPr>
              <a:t>“Fidelity’s Abigail Johnson’s Journey to CEO.” Www.youtube.com, </a:t>
            </a:r>
            <a:r>
              <a:rPr lang="en-US" sz="1400" i="1">
                <a:solidFill>
                  <a:srgbClr val="000000"/>
                </a:solidFill>
                <a:latin typeface="Calibri"/>
                <a:ea typeface="+mn-lt"/>
                <a:cs typeface="+mn-lt"/>
                <a:hlinkClick r:id="rId4"/>
              </a:rPr>
              <a:t>www.youtube.com/watch?v=yAaJxi1xcow</a:t>
            </a:r>
            <a:r>
              <a:rPr lang="en-US" sz="1400" i="1">
                <a:solidFill>
                  <a:srgbClr val="000000"/>
                </a:solidFill>
                <a:latin typeface="Calibri"/>
                <a:ea typeface="+mn-lt"/>
                <a:cs typeface="+mn-lt"/>
              </a:rPr>
              <a:t>.</a:t>
            </a:r>
            <a:endParaRPr lang="en-US" sz="1400" i="1">
              <a:solidFill>
                <a:srgbClr val="000000"/>
              </a:solidFill>
              <a:latin typeface="Calibri"/>
              <a:ea typeface="Calibri"/>
              <a:cs typeface="Calibri"/>
            </a:endParaRPr>
          </a:p>
          <a:p>
            <a:pPr marL="285750" indent="-285750">
              <a:buFont typeface="Arial"/>
              <a:buChar char="•"/>
            </a:pPr>
            <a:r>
              <a:rPr lang="en-US" sz="1400" i="1">
                <a:solidFill>
                  <a:srgbClr val="000000"/>
                </a:solidFill>
                <a:latin typeface="Calibri"/>
                <a:ea typeface="+mn-lt"/>
                <a:cs typeface="+mn-lt"/>
              </a:rPr>
              <a:t>https://www.forbes.com/sites/stephenwunker/2023/05/24/how-fidelity-became-a-business-leveraging-start-ups-jobs-to-be-done/?sh=6aeda93e8f87</a:t>
            </a:r>
          </a:p>
          <a:p>
            <a:pPr>
              <a:buFont typeface="Arial"/>
              <a:buChar char="•"/>
            </a:pPr>
            <a:endParaRPr lang="en-US" sz="1400" i="1">
              <a:solidFill>
                <a:srgbClr val="000000"/>
              </a:solidFill>
              <a:latin typeface="Avenir Next LT Pro"/>
              <a:ea typeface="Calibri"/>
              <a:cs typeface="Calibri"/>
            </a:endParaRPr>
          </a:p>
        </p:txBody>
      </p:sp>
    </p:spTree>
    <p:extLst>
      <p:ext uri="{BB962C8B-B14F-4D97-AF65-F5344CB8AC3E}">
        <p14:creationId xmlns:p14="http://schemas.microsoft.com/office/powerpoint/2010/main" val="206093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02055D-BD67-49CC-97D2-318D39FC7F10}"/>
              </a:ext>
            </a:extLst>
          </p:cNvPr>
          <p:cNvSpPr>
            <a:spLocks noGrp="1"/>
          </p:cNvSpPr>
          <p:nvPr>
            <p:ph type="title"/>
          </p:nvPr>
        </p:nvSpPr>
        <p:spPr>
          <a:xfrm>
            <a:off x="0" y="0"/>
            <a:ext cx="9144000" cy="1365899"/>
          </a:xfrm>
        </p:spPr>
        <p:txBody>
          <a:bodyPr>
            <a:normAutofit fontScale="90000"/>
          </a:bodyPr>
          <a:lstStyle/>
          <a:p>
            <a:pPr algn="ctr"/>
            <a:r>
              <a:rPr lang="en-US" sz="2800" b="1">
                <a:solidFill>
                  <a:srgbClr val="4472C4"/>
                </a:solidFill>
              </a:rPr>
              <a:t>Required Case Study Check List</a:t>
            </a:r>
            <a:br>
              <a:rPr lang="en-US" sz="2800"/>
            </a:br>
            <a:r>
              <a:rPr lang="en-US" sz="1600">
                <a:solidFill>
                  <a:srgbClr val="FF0000"/>
                </a:solidFill>
              </a:rPr>
              <a:t>If this is not filled out, you will automatically receive a zero for this assignment submission</a:t>
            </a:r>
            <a:br>
              <a:rPr lang="en-US" sz="1400">
                <a:solidFill>
                  <a:srgbClr val="FF0000"/>
                </a:solidFill>
              </a:rPr>
            </a:br>
            <a:r>
              <a:rPr lang="en-US" sz="1400">
                <a:solidFill>
                  <a:schemeClr val="accent6">
                    <a:lumMod val="75000"/>
                  </a:schemeClr>
                </a:solidFill>
              </a:rPr>
              <a:t>You must answer all case study items (1-8) for the “Yes/No” column and also complete the detail information for all required green boxes below unless it says “N/A”</a:t>
            </a:r>
            <a:endParaRPr lang="en-US" sz="2800">
              <a:solidFill>
                <a:schemeClr val="accent6">
                  <a:lumMod val="75000"/>
                </a:schemeClr>
              </a:solidFill>
            </a:endParaRPr>
          </a:p>
        </p:txBody>
      </p:sp>
      <p:graphicFrame>
        <p:nvGraphicFramePr>
          <p:cNvPr id="6" name="Table 6">
            <a:extLst>
              <a:ext uri="{FF2B5EF4-FFF2-40B4-BE49-F238E27FC236}">
                <a16:creationId xmlns:a16="http://schemas.microsoft.com/office/drawing/2014/main" id="{FEDCB670-AD84-451D-9881-3C0C44A57455}"/>
              </a:ext>
            </a:extLst>
          </p:cNvPr>
          <p:cNvGraphicFramePr>
            <a:graphicFrameLocks noGrp="1"/>
          </p:cNvGraphicFramePr>
          <p:nvPr>
            <p:extLst>
              <p:ext uri="{D42A27DB-BD31-4B8C-83A1-F6EECF244321}">
                <p14:modId xmlns:p14="http://schemas.microsoft.com/office/powerpoint/2010/main" val="516165921"/>
              </p:ext>
            </p:extLst>
          </p:nvPr>
        </p:nvGraphicFramePr>
        <p:xfrm>
          <a:off x="-30480" y="1381969"/>
          <a:ext cx="8648701" cy="5683813"/>
        </p:xfrm>
        <a:graphic>
          <a:graphicData uri="http://schemas.openxmlformats.org/drawingml/2006/table">
            <a:tbl>
              <a:tblPr firstRow="1" bandRow="1">
                <a:tableStyleId>{5C22544A-7EE6-4342-B048-85BDC9FD1C3A}</a:tableStyleId>
              </a:tblPr>
              <a:tblGrid>
                <a:gridCol w="4991102">
                  <a:extLst>
                    <a:ext uri="{9D8B030D-6E8A-4147-A177-3AD203B41FA5}">
                      <a16:colId xmlns:a16="http://schemas.microsoft.com/office/drawing/2014/main" val="3250315510"/>
                    </a:ext>
                  </a:extLst>
                </a:gridCol>
                <a:gridCol w="762000">
                  <a:extLst>
                    <a:ext uri="{9D8B030D-6E8A-4147-A177-3AD203B41FA5}">
                      <a16:colId xmlns:a16="http://schemas.microsoft.com/office/drawing/2014/main" val="2719840441"/>
                    </a:ext>
                  </a:extLst>
                </a:gridCol>
                <a:gridCol w="1600200">
                  <a:extLst>
                    <a:ext uri="{9D8B030D-6E8A-4147-A177-3AD203B41FA5}">
                      <a16:colId xmlns:a16="http://schemas.microsoft.com/office/drawing/2014/main" val="2869363044"/>
                    </a:ext>
                  </a:extLst>
                </a:gridCol>
                <a:gridCol w="1295399">
                  <a:extLst>
                    <a:ext uri="{9D8B030D-6E8A-4147-A177-3AD203B41FA5}">
                      <a16:colId xmlns:a16="http://schemas.microsoft.com/office/drawing/2014/main" val="1250452320"/>
                    </a:ext>
                  </a:extLst>
                </a:gridCol>
              </a:tblGrid>
              <a:tr h="747380">
                <a:tc>
                  <a:txBody>
                    <a:bodyPr/>
                    <a:lstStyle/>
                    <a:p>
                      <a:pPr algn="ctr"/>
                      <a:r>
                        <a:rPr lang="en-US"/>
                        <a:t>Case Study Items</a:t>
                      </a:r>
                    </a:p>
                  </a:txBody>
                  <a:tcPr/>
                </a:tc>
                <a:tc>
                  <a:txBody>
                    <a:bodyPr/>
                    <a:lstStyle/>
                    <a:p>
                      <a:pPr algn="ctr"/>
                      <a:r>
                        <a:rPr lang="en-US"/>
                        <a:t>Yes/No</a:t>
                      </a:r>
                    </a:p>
                  </a:txBody>
                  <a:tcPr/>
                </a:tc>
                <a:tc>
                  <a:txBody>
                    <a:bodyPr/>
                    <a:lstStyle/>
                    <a:p>
                      <a:r>
                        <a:rPr lang="en-US"/>
                        <a:t>What slide(s) is your proof of this in your submission? </a:t>
                      </a:r>
                    </a:p>
                  </a:txBody>
                  <a:tcPr/>
                </a:tc>
                <a:tc>
                  <a:txBody>
                    <a:bodyPr/>
                    <a:lstStyle/>
                    <a:p>
                      <a:r>
                        <a:rPr lang="en-US"/>
                        <a:t>Proof in your the slide(s) or notes section?</a:t>
                      </a:r>
                    </a:p>
                  </a:txBody>
                  <a:tcPr/>
                </a:tc>
                <a:extLst>
                  <a:ext uri="{0D108BD9-81ED-4DB2-BD59-A6C34878D82A}">
                    <a16:rowId xmlns:a16="http://schemas.microsoft.com/office/drawing/2014/main" val="12720627"/>
                  </a:ext>
                </a:extLst>
              </a:tr>
              <a:tr h="465747">
                <a:tc>
                  <a:txBody>
                    <a:bodyPr/>
                    <a:lstStyle/>
                    <a:p>
                      <a:r>
                        <a:rPr lang="en-US"/>
                        <a:t>1. Did you review the detailed rubric after you completed this assignment to make sure you covered everything?</a:t>
                      </a:r>
                    </a:p>
                  </a:txBody>
                  <a:tcPr/>
                </a:tc>
                <a:tc>
                  <a:txBody>
                    <a:bodyPr/>
                    <a:lstStyle/>
                    <a:p>
                      <a:r>
                        <a:rPr lang="en-US" dirty="0"/>
                        <a:t>Yes</a:t>
                      </a:r>
                    </a:p>
                  </a:txBody>
                  <a:tcPr>
                    <a:solidFill>
                      <a:schemeClr val="accent6">
                        <a:lumMod val="60000"/>
                        <a:lumOff val="40000"/>
                      </a:schemeClr>
                    </a:solidFill>
                  </a:tcPr>
                </a:tc>
                <a:tc>
                  <a:txBody>
                    <a:bodyPr/>
                    <a:lstStyle/>
                    <a:p>
                      <a:pPr algn="ctr"/>
                      <a:r>
                        <a:rPr lang="en-US">
                          <a:solidFill>
                            <a:schemeClr val="bg1"/>
                          </a:solidFill>
                        </a:rPr>
                        <a:t>N/A</a:t>
                      </a:r>
                    </a:p>
                  </a:txBody>
                  <a:tcPr>
                    <a:solidFill>
                      <a:schemeClr val="tx1"/>
                    </a:solidFill>
                  </a:tcPr>
                </a:tc>
                <a:tc>
                  <a:txBody>
                    <a:bodyPr/>
                    <a:lstStyle/>
                    <a:p>
                      <a:pPr algn="ctr"/>
                      <a:r>
                        <a:rPr lang="en-US">
                          <a:solidFill>
                            <a:schemeClr val="bg1"/>
                          </a:solidFill>
                        </a:rPr>
                        <a:t>N/A</a:t>
                      </a:r>
                    </a:p>
                  </a:txBody>
                  <a:tcPr>
                    <a:solidFill>
                      <a:schemeClr val="tx1"/>
                    </a:solidFill>
                  </a:tcPr>
                </a:tc>
                <a:extLst>
                  <a:ext uri="{0D108BD9-81ED-4DB2-BD59-A6C34878D82A}">
                    <a16:rowId xmlns:a16="http://schemas.microsoft.com/office/drawing/2014/main" val="2599268509"/>
                  </a:ext>
                </a:extLst>
              </a:tr>
              <a:tr h="481140">
                <a:tc>
                  <a:txBody>
                    <a:bodyPr/>
                    <a:lstStyle/>
                    <a:p>
                      <a:r>
                        <a:rPr lang="en-US"/>
                        <a:t>2. Did you review all detail/specific and overarching questions in the assignment to make sure you covered everything?</a:t>
                      </a:r>
                    </a:p>
                  </a:txBody>
                  <a:tcPr/>
                </a:tc>
                <a:tc>
                  <a:txBody>
                    <a:bodyPr/>
                    <a:lstStyle/>
                    <a:p>
                      <a:r>
                        <a:rPr lang="en-US"/>
                        <a:t>Yes</a:t>
                      </a:r>
                    </a:p>
                  </a:txBody>
                  <a:tcPr>
                    <a:solidFill>
                      <a:schemeClr val="accent6">
                        <a:lumMod val="60000"/>
                        <a:lumOff val="40000"/>
                      </a:schemeClr>
                    </a:solidFill>
                  </a:tcPr>
                </a:tc>
                <a:tc>
                  <a:txBody>
                    <a:bodyPr/>
                    <a:lstStyle/>
                    <a:p>
                      <a:pPr algn="ctr"/>
                      <a:r>
                        <a:rPr lang="en-US">
                          <a:solidFill>
                            <a:schemeClr val="bg1"/>
                          </a:solidFill>
                        </a:rPr>
                        <a:t>N/A</a:t>
                      </a:r>
                    </a:p>
                  </a:txBody>
                  <a:tcPr>
                    <a:solidFill>
                      <a:schemeClr val="tx1"/>
                    </a:solidFill>
                  </a:tcPr>
                </a:tc>
                <a:tc>
                  <a:txBody>
                    <a:bodyPr/>
                    <a:lstStyle/>
                    <a:p>
                      <a:pPr algn="ctr"/>
                      <a:r>
                        <a:rPr lang="en-US">
                          <a:solidFill>
                            <a:schemeClr val="bg1"/>
                          </a:solidFill>
                        </a:rPr>
                        <a:t>N/A</a:t>
                      </a:r>
                    </a:p>
                  </a:txBody>
                  <a:tcPr>
                    <a:solidFill>
                      <a:schemeClr val="tx1"/>
                    </a:solidFill>
                  </a:tcPr>
                </a:tc>
                <a:extLst>
                  <a:ext uri="{0D108BD9-81ED-4DB2-BD59-A6C34878D82A}">
                    <a16:rowId xmlns:a16="http://schemas.microsoft.com/office/drawing/2014/main" val="1012132917"/>
                  </a:ext>
                </a:extLst>
              </a:tr>
              <a:tr h="567365">
                <a:tc>
                  <a:txBody>
                    <a:bodyPr/>
                    <a:lstStyle/>
                    <a:p>
                      <a:r>
                        <a:rPr lang="en-US"/>
                        <a:t>3. Did you do a conclusion slide(s) to answer all required conclusion items/questions?</a:t>
                      </a:r>
                    </a:p>
                  </a:txBody>
                  <a:tcPr/>
                </a:tc>
                <a:tc>
                  <a:txBody>
                    <a:bodyPr/>
                    <a:lstStyle/>
                    <a:p>
                      <a:r>
                        <a:rPr lang="en-US"/>
                        <a:t>Yes</a:t>
                      </a:r>
                    </a:p>
                  </a:txBody>
                  <a:tcPr>
                    <a:solidFill>
                      <a:schemeClr val="accent6">
                        <a:lumMod val="60000"/>
                        <a:lumOff val="40000"/>
                      </a:schemeClr>
                    </a:solidFill>
                  </a:tcPr>
                </a:tc>
                <a:tc>
                  <a:txBody>
                    <a:bodyPr/>
                    <a:lstStyle/>
                    <a:p>
                      <a:r>
                        <a:rPr lang="en-US"/>
                        <a:t>11</a:t>
                      </a:r>
                    </a:p>
                  </a:txBody>
                  <a:tcPr>
                    <a:solidFill>
                      <a:schemeClr val="accent6">
                        <a:lumMod val="60000"/>
                        <a:lumOff val="40000"/>
                      </a:schemeClr>
                    </a:solidFill>
                  </a:tcPr>
                </a:tc>
                <a:tc>
                  <a:txBody>
                    <a:bodyPr/>
                    <a:lstStyle/>
                    <a:p>
                      <a:r>
                        <a:rPr lang="en-US"/>
                        <a:t>Yes</a:t>
                      </a:r>
                    </a:p>
                  </a:txBody>
                  <a:tcPr>
                    <a:solidFill>
                      <a:schemeClr val="accent6">
                        <a:lumMod val="60000"/>
                        <a:lumOff val="40000"/>
                      </a:schemeClr>
                    </a:solidFill>
                  </a:tcPr>
                </a:tc>
                <a:extLst>
                  <a:ext uri="{0D108BD9-81ED-4DB2-BD59-A6C34878D82A}">
                    <a16:rowId xmlns:a16="http://schemas.microsoft.com/office/drawing/2014/main" val="1625129767"/>
                  </a:ext>
                </a:extLst>
              </a:tr>
              <a:tr h="465747">
                <a:tc>
                  <a:txBody>
                    <a:bodyPr/>
                    <a:lstStyle/>
                    <a:p>
                      <a:r>
                        <a:rPr lang="en-US"/>
                        <a:t>4. Did you a create reference slide in the proper MLA format?</a:t>
                      </a:r>
                    </a:p>
                  </a:txBody>
                  <a:tcPr/>
                </a:tc>
                <a:tc>
                  <a:txBody>
                    <a:bodyPr/>
                    <a:lstStyle/>
                    <a:p>
                      <a:r>
                        <a:rPr lang="en-US"/>
                        <a:t>Yes</a:t>
                      </a:r>
                    </a:p>
                  </a:txBody>
                  <a:tcPr>
                    <a:solidFill>
                      <a:schemeClr val="accent6">
                        <a:lumMod val="60000"/>
                        <a:lumOff val="40000"/>
                      </a:schemeClr>
                    </a:solidFill>
                  </a:tcPr>
                </a:tc>
                <a:tc>
                  <a:txBody>
                    <a:bodyPr/>
                    <a:lstStyle/>
                    <a:p>
                      <a:r>
                        <a:rPr lang="en-US"/>
                        <a:t>13</a:t>
                      </a:r>
                    </a:p>
                  </a:txBody>
                  <a:tcPr>
                    <a:solidFill>
                      <a:schemeClr val="accent6">
                        <a:lumMod val="60000"/>
                        <a:lumOff val="40000"/>
                      </a:schemeClr>
                    </a:solidFill>
                  </a:tcPr>
                </a:tc>
                <a:tc>
                  <a:txBody>
                    <a:bodyPr/>
                    <a:lstStyle/>
                    <a:p>
                      <a:r>
                        <a:rPr lang="en-US"/>
                        <a:t>Yes</a:t>
                      </a:r>
                    </a:p>
                  </a:txBody>
                  <a:tcPr>
                    <a:solidFill>
                      <a:schemeClr val="accent6">
                        <a:lumMod val="60000"/>
                        <a:lumOff val="40000"/>
                      </a:schemeClr>
                    </a:solidFill>
                  </a:tcPr>
                </a:tc>
                <a:extLst>
                  <a:ext uri="{0D108BD9-81ED-4DB2-BD59-A6C34878D82A}">
                    <a16:rowId xmlns:a16="http://schemas.microsoft.com/office/drawing/2014/main" val="1443591076"/>
                  </a:ext>
                </a:extLst>
              </a:tr>
              <a:tr h="595350">
                <a:tc>
                  <a:txBody>
                    <a:bodyPr/>
                    <a:lstStyle/>
                    <a:p>
                      <a:r>
                        <a:rPr lang="en-US"/>
                        <a:t>5. Did you test all your links for references and/or files so a reader can just click to see your materials?</a:t>
                      </a:r>
                    </a:p>
                  </a:txBody>
                  <a:tcPr/>
                </a:tc>
                <a:tc>
                  <a:txBody>
                    <a:bodyPr/>
                    <a:lstStyle/>
                    <a:p>
                      <a:r>
                        <a:rPr lang="en-US"/>
                        <a:t>Yes</a:t>
                      </a:r>
                    </a:p>
                  </a:txBody>
                  <a:tcPr>
                    <a:solidFill>
                      <a:schemeClr val="accent6">
                        <a:lumMod val="60000"/>
                        <a:lumOff val="40000"/>
                      </a:schemeClr>
                    </a:solidFill>
                  </a:tcPr>
                </a:tc>
                <a:tc>
                  <a:txBody>
                    <a:bodyPr/>
                    <a:lstStyle/>
                    <a:p>
                      <a:pPr algn="ctr"/>
                      <a:r>
                        <a:rPr lang="en-US">
                          <a:solidFill>
                            <a:schemeClr val="bg1"/>
                          </a:solidFill>
                        </a:rPr>
                        <a:t>N/A</a:t>
                      </a:r>
                    </a:p>
                  </a:txBody>
                  <a:tcPr>
                    <a:solidFill>
                      <a:schemeClr val="tx1"/>
                    </a:solidFill>
                  </a:tcPr>
                </a:tc>
                <a:tc>
                  <a:txBody>
                    <a:bodyPr/>
                    <a:lstStyle/>
                    <a:p>
                      <a:pPr algn="ctr"/>
                      <a:r>
                        <a:rPr lang="en-US">
                          <a:solidFill>
                            <a:schemeClr val="bg1"/>
                          </a:solidFill>
                        </a:rPr>
                        <a:t>N/A</a:t>
                      </a:r>
                    </a:p>
                  </a:txBody>
                  <a:tcPr>
                    <a:solidFill>
                      <a:schemeClr val="tx1"/>
                    </a:solidFill>
                  </a:tcPr>
                </a:tc>
                <a:extLst>
                  <a:ext uri="{0D108BD9-81ED-4DB2-BD59-A6C34878D82A}">
                    <a16:rowId xmlns:a16="http://schemas.microsoft.com/office/drawing/2014/main" val="1734393261"/>
                  </a:ext>
                </a:extLst>
              </a:tr>
              <a:tr h="61322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6. Did you proof-read all your slides, attachments, links, notes, etc. before your submission?</a:t>
                      </a:r>
                    </a:p>
                  </a:txBody>
                  <a:tcPr/>
                </a:tc>
                <a:tc>
                  <a:txBody>
                    <a:bodyPr/>
                    <a:lstStyle/>
                    <a:p>
                      <a:r>
                        <a:rPr lang="en-US"/>
                        <a:t>Yes</a:t>
                      </a:r>
                    </a:p>
                  </a:txBody>
                  <a:tcPr>
                    <a:solidFill>
                      <a:schemeClr val="accent6">
                        <a:lumMod val="60000"/>
                        <a:lumOff val="40000"/>
                      </a:schemeClr>
                    </a:solidFill>
                  </a:tcPr>
                </a:tc>
                <a:tc>
                  <a:txBody>
                    <a:bodyPr/>
                    <a:lstStyle/>
                    <a:p>
                      <a:pPr algn="ctr"/>
                      <a:r>
                        <a:rPr lang="en-US">
                          <a:solidFill>
                            <a:schemeClr val="bg1"/>
                          </a:solidFill>
                        </a:rPr>
                        <a:t>N/A</a:t>
                      </a:r>
                    </a:p>
                  </a:txBody>
                  <a:tcPr>
                    <a:solidFill>
                      <a:schemeClr val="tx1"/>
                    </a:solidFill>
                  </a:tcPr>
                </a:tc>
                <a:tc>
                  <a:txBody>
                    <a:bodyPr/>
                    <a:lstStyle/>
                    <a:p>
                      <a:pPr algn="ctr"/>
                      <a:r>
                        <a:rPr lang="en-US">
                          <a:solidFill>
                            <a:schemeClr val="bg1"/>
                          </a:solidFill>
                        </a:rPr>
                        <a:t>N/A</a:t>
                      </a:r>
                    </a:p>
                  </a:txBody>
                  <a:tcPr>
                    <a:solidFill>
                      <a:schemeClr val="tx1"/>
                    </a:solidFill>
                  </a:tcPr>
                </a:tc>
                <a:extLst>
                  <a:ext uri="{0D108BD9-81ED-4DB2-BD59-A6C34878D82A}">
                    <a16:rowId xmlns:a16="http://schemas.microsoft.com/office/drawing/2014/main" val="814249731"/>
                  </a:ext>
                </a:extLst>
              </a:tr>
              <a:tr h="616809">
                <a:tc>
                  <a:txBody>
                    <a:bodyPr/>
                    <a:lstStyle/>
                    <a:p>
                      <a:r>
                        <a:rPr lang="en-US"/>
                        <a:t>7. For your reference slide, did you have internal and external resources/materials to our course?</a:t>
                      </a:r>
                    </a:p>
                  </a:txBody>
                  <a:tcPr/>
                </a:tc>
                <a:tc>
                  <a:txBody>
                    <a:bodyPr/>
                    <a:lstStyle/>
                    <a:p>
                      <a:r>
                        <a:rPr lang="en-US"/>
                        <a:t>Yes</a:t>
                      </a:r>
                    </a:p>
                  </a:txBody>
                  <a:tcPr>
                    <a:solidFill>
                      <a:schemeClr val="accent6">
                        <a:lumMod val="60000"/>
                        <a:lumOff val="40000"/>
                      </a:schemeClr>
                    </a:solidFill>
                  </a:tcPr>
                </a:tc>
                <a:tc>
                  <a:txBody>
                    <a:bodyPr/>
                    <a:lstStyle/>
                    <a:p>
                      <a:r>
                        <a:rPr lang="en-US"/>
                        <a:t>3,  4, 5, 6, 7, 8, 9, 10, 12</a:t>
                      </a:r>
                    </a:p>
                  </a:txBody>
                  <a:tcPr>
                    <a:solidFill>
                      <a:schemeClr val="accent6">
                        <a:lumMod val="60000"/>
                        <a:lumOff val="40000"/>
                      </a:schemeClr>
                    </a:solidFill>
                  </a:tcPr>
                </a:tc>
                <a:tc>
                  <a:txBody>
                    <a:bodyPr/>
                    <a:lstStyle/>
                    <a:p>
                      <a:r>
                        <a:rPr lang="en-US"/>
                        <a:t>Yes</a:t>
                      </a:r>
                    </a:p>
                  </a:txBody>
                  <a:tcPr>
                    <a:solidFill>
                      <a:schemeClr val="accent6">
                        <a:lumMod val="60000"/>
                        <a:lumOff val="40000"/>
                      </a:schemeClr>
                    </a:solidFill>
                  </a:tcPr>
                </a:tc>
                <a:extLst>
                  <a:ext uri="{0D108BD9-81ED-4DB2-BD59-A6C34878D82A}">
                    <a16:rowId xmlns:a16="http://schemas.microsoft.com/office/drawing/2014/main" val="566229422"/>
                  </a:ext>
                </a:extLst>
              </a:tr>
              <a:tr h="6993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8. Did you share your own personal stories, thoughts and explain the “Why” your answers are important to you?</a:t>
                      </a:r>
                    </a:p>
                  </a:txBody>
                  <a:tcPr/>
                </a:tc>
                <a:tc>
                  <a:txBody>
                    <a:bodyPr/>
                    <a:lstStyle/>
                    <a:p>
                      <a:r>
                        <a:rPr lang="en-US"/>
                        <a:t>Yes</a:t>
                      </a:r>
                    </a:p>
                  </a:txBody>
                  <a:tcPr>
                    <a:solidFill>
                      <a:schemeClr val="accent6">
                        <a:lumMod val="60000"/>
                        <a:lumOff val="40000"/>
                      </a:schemeClr>
                    </a:solidFill>
                  </a:tcPr>
                </a:tc>
                <a:tc>
                  <a:txBody>
                    <a:bodyPr/>
                    <a:lstStyle/>
                    <a:p>
                      <a:r>
                        <a:rPr lang="en-US"/>
                        <a:t>4, 8, 10</a:t>
                      </a:r>
                    </a:p>
                  </a:txBody>
                  <a:tcPr>
                    <a:solidFill>
                      <a:schemeClr val="accent6">
                        <a:lumMod val="60000"/>
                        <a:lumOff val="40000"/>
                      </a:schemeClr>
                    </a:solidFill>
                  </a:tcPr>
                </a:tc>
                <a:tc>
                  <a:txBody>
                    <a:bodyPr/>
                    <a:lstStyle/>
                    <a:p>
                      <a:r>
                        <a:rPr lang="en-US" dirty="0"/>
                        <a:t>Yes</a:t>
                      </a:r>
                    </a:p>
                  </a:txBody>
                  <a:tcPr>
                    <a:solidFill>
                      <a:schemeClr val="accent6">
                        <a:lumMod val="60000"/>
                        <a:lumOff val="40000"/>
                      </a:schemeClr>
                    </a:solidFill>
                  </a:tcPr>
                </a:tc>
                <a:extLst>
                  <a:ext uri="{0D108BD9-81ED-4DB2-BD59-A6C34878D82A}">
                    <a16:rowId xmlns:a16="http://schemas.microsoft.com/office/drawing/2014/main" val="337134862"/>
                  </a:ext>
                </a:extLst>
              </a:tr>
            </a:tbl>
          </a:graphicData>
        </a:graphic>
      </p:graphicFrame>
    </p:spTree>
    <p:extLst>
      <p:ext uri="{BB962C8B-B14F-4D97-AF65-F5344CB8AC3E}">
        <p14:creationId xmlns:p14="http://schemas.microsoft.com/office/powerpoint/2010/main" val="111566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6291-DF5B-BF0B-CF55-FA4913820D3C}"/>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99EF56B1-959E-2A95-0FC0-D67C36C8BC20}"/>
              </a:ext>
            </a:extLst>
          </p:cNvPr>
          <p:cNvSpPr>
            <a:spLocks noGrp="1"/>
          </p:cNvSpPr>
          <p:nvPr>
            <p:ph sz="half" idx="2"/>
          </p:nvPr>
        </p:nvSpPr>
        <p:spPr>
          <a:xfrm>
            <a:off x="4060580" y="513196"/>
            <a:ext cx="4694787" cy="5233808"/>
          </a:xfrm>
        </p:spPr>
        <p:txBody>
          <a:bodyPr vert="horz" lIns="0" tIns="0" rIns="0" bIns="0" rtlCol="0" anchor="t">
            <a:noAutofit/>
          </a:bodyPr>
          <a:lstStyle/>
          <a:p>
            <a:pPr marL="285750" indent="-285750">
              <a:buFont typeface="Arial"/>
              <a:buChar char="•"/>
            </a:pPr>
            <a:r>
              <a:rPr lang="en-US" b="1"/>
              <a:t>Overview of Fidelity Investments</a:t>
            </a:r>
          </a:p>
          <a:p>
            <a:pPr marL="628650" lvl="1" indent="-285750">
              <a:buFont typeface="Courier New"/>
              <a:buChar char="o"/>
            </a:pPr>
            <a:r>
              <a:rPr lang="en-US"/>
              <a:t>Innovation Challenges</a:t>
            </a:r>
          </a:p>
          <a:p>
            <a:pPr marL="628650" lvl="1" indent="-285750">
              <a:buFont typeface="Courier New"/>
              <a:buChar char="o"/>
            </a:pPr>
            <a:r>
              <a:rPr lang="en-US"/>
              <a:t>Abby Johnson</a:t>
            </a:r>
          </a:p>
          <a:p>
            <a:pPr marL="285750" indent="-285750">
              <a:buFont typeface="Arial,Sans-Serif"/>
              <a:buChar char="•"/>
            </a:pPr>
            <a:r>
              <a:rPr lang="en-US" b="1">
                <a:latin typeface="Avenir Next LT Pro"/>
                <a:cs typeface="Arial"/>
              </a:rPr>
              <a:t>Technology Challenges &amp; IT Leadership</a:t>
            </a:r>
          </a:p>
          <a:p>
            <a:pPr marL="628650" lvl="1" indent="-285750">
              <a:buFont typeface="Courier New,monospace"/>
              <a:buChar char="o"/>
            </a:pPr>
            <a:r>
              <a:rPr lang="en-US" sz="1700">
                <a:latin typeface="Avenir Next LT Pro"/>
                <a:cs typeface="Arial"/>
              </a:rPr>
              <a:t>Enablers &amp; Challenges</a:t>
            </a:r>
          </a:p>
          <a:p>
            <a:pPr marL="628650" lvl="1" indent="-285750">
              <a:buFont typeface="Courier New,monospace"/>
              <a:buChar char="o"/>
            </a:pPr>
            <a:r>
              <a:rPr lang="en-US" sz="1700">
                <a:latin typeface="Avenir Next LT Pro"/>
                <a:cs typeface="Arial"/>
              </a:rPr>
              <a:t>Our take on CIO Leadership</a:t>
            </a:r>
          </a:p>
          <a:p>
            <a:pPr marL="285750" indent="-285750">
              <a:buFont typeface="Arial,Sans-Serif"/>
              <a:buChar char="•"/>
            </a:pPr>
            <a:r>
              <a:rPr lang="en-US" sz="1650" b="1">
                <a:latin typeface="Avenir Next LT Pro"/>
                <a:cs typeface="Arial"/>
              </a:rPr>
              <a:t>Cultivating Your Environment</a:t>
            </a:r>
          </a:p>
          <a:p>
            <a:pPr marL="628650" lvl="1" indent="-285750">
              <a:buFont typeface="Courier New"/>
              <a:buChar char="o"/>
            </a:pPr>
            <a:r>
              <a:rPr lang="en-US" sz="1500">
                <a:latin typeface="Avenir Next LT Pro"/>
                <a:cs typeface="Arial"/>
              </a:rPr>
              <a:t>Fidelity Labs</a:t>
            </a:r>
          </a:p>
          <a:p>
            <a:pPr marL="628650" lvl="1" indent="-285750">
              <a:buFont typeface="Courier New"/>
              <a:buChar char="o"/>
            </a:pPr>
            <a:r>
              <a:rPr lang="en-US" sz="1500">
                <a:latin typeface="Avenir Next LT Pro"/>
                <a:cs typeface="Arial"/>
              </a:rPr>
              <a:t>Opportunities from and IT Perspective</a:t>
            </a:r>
          </a:p>
        </p:txBody>
      </p:sp>
    </p:spTree>
    <p:extLst>
      <p:ext uri="{BB962C8B-B14F-4D97-AF65-F5344CB8AC3E}">
        <p14:creationId xmlns:p14="http://schemas.microsoft.com/office/powerpoint/2010/main" val="426019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11A7-14D8-1C4F-3204-9D65900522AC}"/>
              </a:ext>
            </a:extLst>
          </p:cNvPr>
          <p:cNvSpPr>
            <a:spLocks noGrp="1"/>
          </p:cNvSpPr>
          <p:nvPr>
            <p:ph type="title"/>
          </p:nvPr>
        </p:nvSpPr>
        <p:spPr>
          <a:xfrm>
            <a:off x="85032" y="120210"/>
            <a:ext cx="8779397" cy="997614"/>
          </a:xfrm>
        </p:spPr>
        <p:txBody>
          <a:bodyPr/>
          <a:lstStyle/>
          <a:p>
            <a:r>
              <a:rPr lang="en-US" sz="2800">
                <a:latin typeface="Arial Black"/>
                <a:cs typeface="Calibri"/>
              </a:rPr>
              <a:t>an overview of the current state of Fidelity</a:t>
            </a:r>
            <a:endParaRPr lang="en-US" sz="2800">
              <a:latin typeface="Arial Black"/>
            </a:endParaRPr>
          </a:p>
        </p:txBody>
      </p:sp>
      <p:sp>
        <p:nvSpPr>
          <p:cNvPr id="5" name="TextBox 4">
            <a:extLst>
              <a:ext uri="{FF2B5EF4-FFF2-40B4-BE49-F238E27FC236}">
                <a16:creationId xmlns:a16="http://schemas.microsoft.com/office/drawing/2014/main" id="{6D7C11B3-AF0B-080D-6AF2-DE66081F6D0B}"/>
              </a:ext>
            </a:extLst>
          </p:cNvPr>
          <p:cNvSpPr txBox="1"/>
          <p:nvPr/>
        </p:nvSpPr>
        <p:spPr>
          <a:xfrm>
            <a:off x="511487" y="1053824"/>
            <a:ext cx="33036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Foundation of fidelity</a:t>
            </a:r>
          </a:p>
          <a:p>
            <a:endParaRPr lang="en-US"/>
          </a:p>
        </p:txBody>
      </p:sp>
      <p:pic>
        <p:nvPicPr>
          <p:cNvPr id="6" name="Picture 5" descr="A building with a sign on it&#10;&#10;Description automatically generated">
            <a:extLst>
              <a:ext uri="{FF2B5EF4-FFF2-40B4-BE49-F238E27FC236}">
                <a16:creationId xmlns:a16="http://schemas.microsoft.com/office/drawing/2014/main" id="{94694707-DF8D-214B-98D6-1C142A4E40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5661" y="1705434"/>
            <a:ext cx="4070431" cy="2600687"/>
          </a:xfrm>
          <a:prstGeom prst="rect">
            <a:avLst/>
          </a:prstGeom>
        </p:spPr>
      </p:pic>
      <p:sp>
        <p:nvSpPr>
          <p:cNvPr id="7" name="TextBox 6">
            <a:extLst>
              <a:ext uri="{FF2B5EF4-FFF2-40B4-BE49-F238E27FC236}">
                <a16:creationId xmlns:a16="http://schemas.microsoft.com/office/drawing/2014/main" id="{F41C70C1-2CB6-A23F-E149-5CADD75B8DBE}"/>
              </a:ext>
            </a:extLst>
          </p:cNvPr>
          <p:cNvSpPr txBox="1"/>
          <p:nvPr/>
        </p:nvSpPr>
        <p:spPr>
          <a:xfrm>
            <a:off x="159151" y="4213566"/>
            <a:ext cx="380517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latin typeface="Calibri"/>
                <a:cs typeface="Calibri"/>
              </a:rPr>
              <a:t>Founded by Edward C. Johnson in 1946.</a:t>
            </a:r>
            <a:endParaRPr lang="en-US" sz="1600" b="1">
              <a:latin typeface="Calibri"/>
              <a:ea typeface="Calibri"/>
              <a:cs typeface="Calibri"/>
            </a:endParaRPr>
          </a:p>
          <a:p>
            <a:pPr marL="285750" indent="-285750">
              <a:buFont typeface="Arial"/>
              <a:buChar char="•"/>
            </a:pPr>
            <a:r>
              <a:rPr lang="en-US" sz="1600" b="1">
                <a:latin typeface="Calibri"/>
                <a:cs typeface="Calibri"/>
              </a:rPr>
              <a:t>Firm purchased its first computer 1965.</a:t>
            </a:r>
            <a:endParaRPr lang="en-US" sz="1600" b="1">
              <a:latin typeface="Calibri"/>
              <a:ea typeface="Calibri"/>
              <a:cs typeface="Calibri"/>
            </a:endParaRPr>
          </a:p>
          <a:p>
            <a:pPr marL="285750" indent="-285750">
              <a:buFont typeface="Arial"/>
              <a:buChar char="•"/>
            </a:pPr>
            <a:r>
              <a:rPr lang="en-US" sz="1600" b="1">
                <a:latin typeface="Calibri"/>
                <a:cs typeface="Calibri"/>
              </a:rPr>
              <a:t>Followed by the first mutual fund firm mobile app, in 1998.</a:t>
            </a:r>
            <a:endParaRPr lang="en-US" sz="1600" b="1">
              <a:latin typeface="Calibri"/>
              <a:ea typeface="Calibri"/>
              <a:cs typeface="Calibri"/>
            </a:endParaRPr>
          </a:p>
        </p:txBody>
      </p:sp>
      <p:sp>
        <p:nvSpPr>
          <p:cNvPr id="8" name="TextBox 7">
            <a:extLst>
              <a:ext uri="{FF2B5EF4-FFF2-40B4-BE49-F238E27FC236}">
                <a16:creationId xmlns:a16="http://schemas.microsoft.com/office/drawing/2014/main" id="{984DCFA0-A99C-B4A3-268E-9E420A6D02FB}"/>
              </a:ext>
            </a:extLst>
          </p:cNvPr>
          <p:cNvSpPr txBox="1"/>
          <p:nvPr/>
        </p:nvSpPr>
        <p:spPr>
          <a:xfrm>
            <a:off x="4992492" y="1289138"/>
            <a:ext cx="3457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Present state of fidelity </a:t>
            </a:r>
          </a:p>
        </p:txBody>
      </p:sp>
      <p:pic>
        <p:nvPicPr>
          <p:cNvPr id="9" name="Picture 8" descr="A tall building with many windows&#10;&#10;Description automatically generated">
            <a:extLst>
              <a:ext uri="{FF2B5EF4-FFF2-40B4-BE49-F238E27FC236}">
                <a16:creationId xmlns:a16="http://schemas.microsoft.com/office/drawing/2014/main" id="{C8C655FD-07A0-3ED1-2445-30706C03F7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607" y="1378879"/>
            <a:ext cx="3013244" cy="2725838"/>
          </a:xfrm>
          <a:prstGeom prst="rect">
            <a:avLst/>
          </a:prstGeom>
        </p:spPr>
      </p:pic>
      <p:sp>
        <p:nvSpPr>
          <p:cNvPr id="4" name="TextBox 3">
            <a:extLst>
              <a:ext uri="{FF2B5EF4-FFF2-40B4-BE49-F238E27FC236}">
                <a16:creationId xmlns:a16="http://schemas.microsoft.com/office/drawing/2014/main" id="{78C118E0-C7AB-C310-CE73-036C43BCF35D}"/>
              </a:ext>
            </a:extLst>
          </p:cNvPr>
          <p:cNvSpPr txBox="1"/>
          <p:nvPr/>
        </p:nvSpPr>
        <p:spPr>
          <a:xfrm>
            <a:off x="4571727" y="4635332"/>
            <a:ext cx="387751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600" b="1">
                <a:latin typeface="Calibri"/>
                <a:ea typeface="Calibri"/>
                <a:cs typeface="Calibri"/>
              </a:rPr>
              <a:t>More than 43 million individuals.</a:t>
            </a:r>
          </a:p>
          <a:p>
            <a:pPr marL="171450" indent="-171450">
              <a:buFont typeface="Arial"/>
              <a:buChar char="•"/>
            </a:pPr>
            <a:r>
              <a:rPr lang="en-US" sz="1600" b="1">
                <a:latin typeface="Calibri"/>
                <a:ea typeface="Calibri"/>
                <a:cs typeface="Calibri"/>
              </a:rPr>
              <a:t>Transition from paper to digital.</a:t>
            </a:r>
          </a:p>
          <a:p>
            <a:pPr marL="171450" indent="-171450">
              <a:buFont typeface="Arial"/>
              <a:buChar char="•"/>
            </a:pPr>
            <a:r>
              <a:rPr lang="en-US" sz="1600" b="1">
                <a:latin typeface="Calibri"/>
                <a:ea typeface="Calibri"/>
                <a:cs typeface="Calibri"/>
              </a:rPr>
              <a:t>Techniques such as AI, including machine learning applications for the Big Data.</a:t>
            </a:r>
          </a:p>
          <a:p>
            <a:pPr marL="171450" indent="-171450">
              <a:buFont typeface="Arial"/>
              <a:buChar char="•"/>
            </a:pPr>
            <a:endParaRPr lang="en-US" sz="1600" b="1">
              <a:latin typeface="Calibri"/>
              <a:ea typeface="Calibri"/>
              <a:cs typeface="Calibri"/>
            </a:endParaRPr>
          </a:p>
          <a:p>
            <a:pPr marL="171450" indent="-171450">
              <a:buFont typeface="Arial"/>
              <a:buChar char="•"/>
            </a:pPr>
            <a:endParaRPr lang="en-US"/>
          </a:p>
        </p:txBody>
      </p:sp>
    </p:spTree>
    <p:extLst>
      <p:ext uri="{BB962C8B-B14F-4D97-AF65-F5344CB8AC3E}">
        <p14:creationId xmlns:p14="http://schemas.microsoft.com/office/powerpoint/2010/main" val="242834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0DD9-5D0D-C5C6-2AA1-8FAE4DF11380}"/>
              </a:ext>
            </a:extLst>
          </p:cNvPr>
          <p:cNvSpPr>
            <a:spLocks noGrp="1"/>
          </p:cNvSpPr>
          <p:nvPr>
            <p:ph type="title"/>
          </p:nvPr>
        </p:nvSpPr>
        <p:spPr>
          <a:xfrm>
            <a:off x="1019" y="172174"/>
            <a:ext cx="8807315" cy="1143978"/>
          </a:xfrm>
        </p:spPr>
        <p:txBody>
          <a:bodyPr/>
          <a:lstStyle/>
          <a:p>
            <a:r>
              <a:rPr lang="en-US" sz="2800"/>
              <a:t>Challenges in innovation for fidelity</a:t>
            </a:r>
          </a:p>
        </p:txBody>
      </p:sp>
      <p:pic>
        <p:nvPicPr>
          <p:cNvPr id="12" name="Picture Placeholder 11" descr="Doctor holding person's hands">
            <a:extLst>
              <a:ext uri="{FF2B5EF4-FFF2-40B4-BE49-F238E27FC236}">
                <a16:creationId xmlns:a16="http://schemas.microsoft.com/office/drawing/2014/main" id="{B0C3B5A1-0055-3E78-E151-A17FEB1C8B76}"/>
              </a:ext>
            </a:extLst>
          </p:cNvPr>
          <p:cNvPicPr>
            <a:picLocks noGrp="1" noChangeAspect="1"/>
          </p:cNvPicPr>
          <p:nvPr>
            <p:ph type="pic" sz="quarter" idx="32"/>
          </p:nvPr>
        </p:nvPicPr>
        <p:blipFill>
          <a:blip r:embed="rId3" cstate="screen">
            <a:extLst>
              <a:ext uri="{28A0092B-C50C-407E-A947-70E740481C1C}">
                <a14:useLocalDpi xmlns:a14="http://schemas.microsoft.com/office/drawing/2010/main"/>
              </a:ext>
            </a:extLst>
          </a:blip>
          <a:srcRect/>
          <a:stretch/>
        </p:blipFill>
        <p:spPr>
          <a:xfrm>
            <a:off x="634333" y="1866713"/>
            <a:ext cx="2210102" cy="1740227"/>
          </a:xfrm>
        </p:spPr>
      </p:pic>
      <p:sp>
        <p:nvSpPr>
          <p:cNvPr id="4" name="Subtitle 3">
            <a:extLst>
              <a:ext uri="{FF2B5EF4-FFF2-40B4-BE49-F238E27FC236}">
                <a16:creationId xmlns:a16="http://schemas.microsoft.com/office/drawing/2014/main" id="{330BBFDF-ED2F-5BEB-5AD6-B4B36AF4C976}"/>
              </a:ext>
            </a:extLst>
          </p:cNvPr>
          <p:cNvSpPr>
            <a:spLocks noGrp="1"/>
          </p:cNvSpPr>
          <p:nvPr>
            <p:ph type="subTitle" idx="1"/>
          </p:nvPr>
        </p:nvSpPr>
        <p:spPr>
          <a:xfrm>
            <a:off x="633193" y="3675834"/>
            <a:ext cx="2215292" cy="1272084"/>
          </a:xfrm>
        </p:spPr>
        <p:txBody>
          <a:bodyPr/>
          <a:lstStyle/>
          <a:p>
            <a:r>
              <a:rPr lang="en-US" sz="1800">
                <a:latin typeface="Calibri"/>
                <a:ea typeface="Calibri"/>
                <a:cs typeface="Calibri"/>
              </a:rPr>
              <a:t>Customer Trust</a:t>
            </a:r>
            <a:endParaRPr lang="en-US" sz="1800"/>
          </a:p>
        </p:txBody>
      </p:sp>
      <p:sp>
        <p:nvSpPr>
          <p:cNvPr id="7" name="Text Placeholder 6">
            <a:extLst>
              <a:ext uri="{FF2B5EF4-FFF2-40B4-BE49-F238E27FC236}">
                <a16:creationId xmlns:a16="http://schemas.microsoft.com/office/drawing/2014/main" id="{F7B7525B-878B-24AF-454B-0061AAC85A8F}"/>
              </a:ext>
            </a:extLst>
          </p:cNvPr>
          <p:cNvSpPr>
            <a:spLocks noGrp="1"/>
          </p:cNvSpPr>
          <p:nvPr>
            <p:ph type="body" sz="quarter" idx="28"/>
          </p:nvPr>
        </p:nvSpPr>
        <p:spPr>
          <a:xfrm>
            <a:off x="3376110" y="3864701"/>
            <a:ext cx="2215294" cy="1133586"/>
          </a:xfrm>
        </p:spPr>
        <p:txBody>
          <a:bodyPr/>
          <a:lstStyle/>
          <a:p>
            <a:r>
              <a:rPr lang="en-US" sz="1800" b="0">
                <a:latin typeface="Calibri"/>
                <a:ea typeface="Calibri"/>
                <a:cs typeface="Calibri"/>
              </a:rPr>
              <a:t>   </a:t>
            </a:r>
            <a:r>
              <a:rPr lang="en-US" sz="1800">
                <a:latin typeface="Calibri"/>
                <a:ea typeface="Calibri"/>
                <a:cs typeface="Calibri"/>
              </a:rPr>
              <a:t> Regulatory        Compliance</a:t>
            </a:r>
            <a:endParaRPr lang="en-US" sz="1800"/>
          </a:p>
        </p:txBody>
      </p:sp>
      <p:pic>
        <p:nvPicPr>
          <p:cNvPr id="24" name="Picture Placeholder 23" descr="A group of people running on arrows&#10;&#10;Description automatically generated">
            <a:extLst>
              <a:ext uri="{FF2B5EF4-FFF2-40B4-BE49-F238E27FC236}">
                <a16:creationId xmlns:a16="http://schemas.microsoft.com/office/drawing/2014/main" id="{B2837283-58AC-22BD-65BE-E7A33A7204D6}"/>
              </a:ext>
            </a:extLst>
          </p:cNvPr>
          <p:cNvPicPr>
            <a:picLocks noGrp="1" noChangeAspect="1"/>
          </p:cNvPicPr>
          <p:nvPr>
            <p:ph type="pic" sz="quarter" idx="31"/>
          </p:nvPr>
        </p:nvPicPr>
        <p:blipFill>
          <a:blip r:embed="rId4" cstate="screen">
            <a:extLst>
              <a:ext uri="{28A0092B-C50C-407E-A947-70E740481C1C}">
                <a14:useLocalDpi xmlns:a14="http://schemas.microsoft.com/office/drawing/2010/main"/>
              </a:ext>
            </a:extLst>
          </a:blip>
          <a:srcRect l="22035" r="22035"/>
          <a:stretch/>
        </p:blipFill>
        <p:spPr>
          <a:xfrm>
            <a:off x="6240420" y="1869673"/>
            <a:ext cx="2403015" cy="1817391"/>
          </a:xfrm>
        </p:spPr>
      </p:pic>
      <p:sp>
        <p:nvSpPr>
          <p:cNvPr id="10" name="Text Placeholder 9">
            <a:extLst>
              <a:ext uri="{FF2B5EF4-FFF2-40B4-BE49-F238E27FC236}">
                <a16:creationId xmlns:a16="http://schemas.microsoft.com/office/drawing/2014/main" id="{DA2493DB-180E-8FFB-F934-8EC53AE0B2A5}"/>
              </a:ext>
            </a:extLst>
          </p:cNvPr>
          <p:cNvSpPr>
            <a:spLocks noGrp="1"/>
          </p:cNvSpPr>
          <p:nvPr>
            <p:ph type="body" sz="quarter" idx="29"/>
          </p:nvPr>
        </p:nvSpPr>
        <p:spPr>
          <a:xfrm>
            <a:off x="6331193" y="3675836"/>
            <a:ext cx="2022382" cy="1191459"/>
          </a:xfrm>
        </p:spPr>
        <p:txBody>
          <a:bodyPr/>
          <a:lstStyle/>
          <a:p>
            <a:r>
              <a:rPr lang="en-US" sz="2000">
                <a:latin typeface="Calibri"/>
                <a:ea typeface="Calibri"/>
                <a:cs typeface="Calibri"/>
              </a:rPr>
              <a:t>Competition</a:t>
            </a:r>
            <a:r>
              <a:rPr lang="en-US" sz="1100" b="0">
                <a:latin typeface="Calibri"/>
                <a:ea typeface="Calibri"/>
                <a:cs typeface="Calibri"/>
              </a:rPr>
              <a:t> </a:t>
            </a:r>
            <a:endParaRPr lang="en-US"/>
          </a:p>
        </p:txBody>
      </p:sp>
      <p:pic>
        <p:nvPicPr>
          <p:cNvPr id="16" name="Picture Placeholder 15" descr="A padlock on a square surface&#10;&#10;Description automatically generated">
            <a:extLst>
              <a:ext uri="{FF2B5EF4-FFF2-40B4-BE49-F238E27FC236}">
                <a16:creationId xmlns:a16="http://schemas.microsoft.com/office/drawing/2014/main" id="{C0AAC537-792A-880D-90FC-2D13CB6D7505}"/>
              </a:ext>
            </a:extLst>
          </p:cNvPr>
          <p:cNvPicPr>
            <a:picLocks noGrp="1" noChangeAspect="1"/>
          </p:cNvPicPr>
          <p:nvPr>
            <p:ph type="pic" sz="quarter" idx="30"/>
          </p:nvPr>
        </p:nvPicPr>
        <p:blipFill>
          <a:blip r:embed="rId5" cstate="screen">
            <a:extLst>
              <a:ext uri="{28A0092B-C50C-407E-A947-70E740481C1C}">
                <a14:useLocalDpi xmlns:a14="http://schemas.microsoft.com/office/drawing/2010/main"/>
              </a:ext>
            </a:extLst>
          </a:blip>
          <a:srcRect/>
          <a:stretch/>
        </p:blipFill>
        <p:spPr>
          <a:xfrm>
            <a:off x="3464124" y="1866713"/>
            <a:ext cx="2210104" cy="1817392"/>
          </a:xfrm>
        </p:spPr>
      </p:pic>
      <p:sp>
        <p:nvSpPr>
          <p:cNvPr id="49" name="TextBox 48">
            <a:extLst>
              <a:ext uri="{FF2B5EF4-FFF2-40B4-BE49-F238E27FC236}">
                <a16:creationId xmlns:a16="http://schemas.microsoft.com/office/drawing/2014/main" id="{30D3962C-BC68-4A3F-D0D9-8E52547E9B6F}"/>
              </a:ext>
            </a:extLst>
          </p:cNvPr>
          <p:cNvSpPr txBox="1"/>
          <p:nvPr/>
        </p:nvSpPr>
        <p:spPr>
          <a:xfrm>
            <a:off x="2751831" y="5574345"/>
            <a:ext cx="6056230" cy="58477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"Every change is a challenge"</a:t>
            </a:r>
          </a:p>
        </p:txBody>
      </p:sp>
    </p:spTree>
    <p:extLst>
      <p:ext uri="{BB962C8B-B14F-4D97-AF65-F5344CB8AC3E}">
        <p14:creationId xmlns:p14="http://schemas.microsoft.com/office/powerpoint/2010/main" val="405801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9B0C-B87A-8525-5989-DA4478368866}"/>
              </a:ext>
            </a:extLst>
          </p:cNvPr>
          <p:cNvSpPr>
            <a:spLocks noGrp="1"/>
          </p:cNvSpPr>
          <p:nvPr>
            <p:ph type="title"/>
          </p:nvPr>
        </p:nvSpPr>
        <p:spPr/>
        <p:txBody>
          <a:bodyPr/>
          <a:lstStyle/>
          <a:p>
            <a:r>
              <a:rPr lang="en-US"/>
              <a:t>Abby Johnson as the Ceo and president </a:t>
            </a:r>
          </a:p>
        </p:txBody>
      </p:sp>
      <p:sp>
        <p:nvSpPr>
          <p:cNvPr id="3" name="Content Placeholder 2">
            <a:extLst>
              <a:ext uri="{FF2B5EF4-FFF2-40B4-BE49-F238E27FC236}">
                <a16:creationId xmlns:a16="http://schemas.microsoft.com/office/drawing/2014/main" id="{8DFF2DEB-29F4-4B02-4880-43CCCC97ED91}"/>
              </a:ext>
            </a:extLst>
          </p:cNvPr>
          <p:cNvSpPr>
            <a:spLocks noGrp="1"/>
          </p:cNvSpPr>
          <p:nvPr>
            <p:ph sz="half" idx="2"/>
          </p:nvPr>
        </p:nvSpPr>
        <p:spPr>
          <a:xfrm>
            <a:off x="637626" y="1966761"/>
            <a:ext cx="7594772" cy="4213377"/>
          </a:xfrm>
        </p:spPr>
        <p:txBody>
          <a:bodyPr vert="horz" lIns="0" tIns="0" rIns="0" bIns="0" rtlCol="0" anchor="t">
            <a:noAutofit/>
          </a:bodyPr>
          <a:lstStyle/>
          <a:p>
            <a:pPr algn="just">
              <a:lnSpc>
                <a:spcPct val="100000"/>
              </a:lnSpc>
            </a:pPr>
            <a:r>
              <a:rPr lang="en-US" sz="2400" b="1" baseline="30000">
                <a:solidFill>
                  <a:srgbClr val="000000"/>
                </a:solidFill>
                <a:latin typeface="Calibri"/>
                <a:ea typeface="+mn-lt"/>
                <a:cs typeface="+mn-lt"/>
              </a:rPr>
              <a:t>Abigail Johnson is a proactive and visionary leader who successfully steered Fidelity through a transformative journey towards digitalization and innovation. Several points to highlight her effectiveness are -</a:t>
            </a:r>
            <a:endParaRPr lang="en-US" sz="2400" b="1" baseline="30000">
              <a:solidFill>
                <a:srgbClr val="000000"/>
              </a:solidFill>
              <a:latin typeface="Calibri"/>
              <a:ea typeface="Calibri"/>
              <a:cs typeface="Calibri"/>
            </a:endParaRPr>
          </a:p>
          <a:p>
            <a:pPr marL="285750" indent="-285750" algn="just">
              <a:lnSpc>
                <a:spcPct val="100000"/>
              </a:lnSpc>
              <a:buFont typeface="Arial"/>
              <a:buChar char="•"/>
            </a:pPr>
            <a:r>
              <a:rPr lang="en-US" sz="2000" baseline="30000">
                <a:solidFill>
                  <a:srgbClr val="000000"/>
                </a:solidFill>
                <a:latin typeface="Calibri"/>
                <a:cs typeface="Calibri"/>
              </a:rPr>
              <a:t>Embracing Innovations </a:t>
            </a:r>
            <a:endParaRPr lang="en-US" sz="2000" baseline="30000">
              <a:solidFill>
                <a:srgbClr val="000000"/>
              </a:solidFill>
              <a:latin typeface="Calibri"/>
              <a:ea typeface="Calibri"/>
              <a:cs typeface="Calibri"/>
            </a:endParaRPr>
          </a:p>
          <a:p>
            <a:pPr marL="285750" indent="-285750" algn="just">
              <a:lnSpc>
                <a:spcPct val="100000"/>
              </a:lnSpc>
              <a:buFont typeface="Arial"/>
              <a:buChar char="•"/>
            </a:pPr>
            <a:r>
              <a:rPr lang="en-US" sz="2000" baseline="30000">
                <a:solidFill>
                  <a:srgbClr val="000000"/>
                </a:solidFill>
                <a:latin typeface="Calibri"/>
                <a:cs typeface="Calibri"/>
              </a:rPr>
              <a:t>Continuing a Legacy of Innovation </a:t>
            </a:r>
            <a:endParaRPr lang="en-US" sz="2000" baseline="30000">
              <a:solidFill>
                <a:srgbClr val="000000"/>
              </a:solidFill>
              <a:latin typeface="Calibri"/>
              <a:ea typeface="Calibri"/>
              <a:cs typeface="Calibri"/>
            </a:endParaRPr>
          </a:p>
          <a:p>
            <a:pPr marL="285750" indent="-285750" algn="just">
              <a:lnSpc>
                <a:spcPct val="100000"/>
              </a:lnSpc>
              <a:buFont typeface="Arial"/>
              <a:buChar char="•"/>
            </a:pPr>
            <a:r>
              <a:rPr lang="en-US" sz="2000" baseline="30000">
                <a:solidFill>
                  <a:srgbClr val="000000"/>
                </a:solidFill>
                <a:latin typeface="Calibri"/>
                <a:cs typeface="Calibri"/>
              </a:rPr>
              <a:t>Strategic Leadership</a:t>
            </a:r>
            <a:endParaRPr lang="en-US" sz="2000" baseline="30000">
              <a:solidFill>
                <a:srgbClr val="000000"/>
              </a:solidFill>
              <a:latin typeface="Calibri"/>
              <a:ea typeface="Calibri"/>
              <a:cs typeface="Calibri"/>
            </a:endParaRPr>
          </a:p>
          <a:p>
            <a:pPr marL="285750" indent="-285750" algn="just">
              <a:lnSpc>
                <a:spcPct val="100000"/>
              </a:lnSpc>
              <a:buFont typeface="Arial"/>
              <a:buChar char="•"/>
            </a:pPr>
            <a:r>
              <a:rPr lang="en-US" sz="2000" baseline="30000">
                <a:solidFill>
                  <a:srgbClr val="000000"/>
                </a:solidFill>
                <a:latin typeface="Calibri"/>
                <a:cs typeface="Calibri"/>
              </a:rPr>
              <a:t>Adapting to Industry Challenges </a:t>
            </a:r>
            <a:endParaRPr lang="en-US" sz="2000" baseline="30000">
              <a:solidFill>
                <a:srgbClr val="000000"/>
              </a:solidFill>
              <a:latin typeface="Calibri"/>
              <a:ea typeface="Calibri"/>
              <a:cs typeface="Calibri"/>
            </a:endParaRPr>
          </a:p>
          <a:p>
            <a:pPr algn="just">
              <a:lnSpc>
                <a:spcPct val="100000"/>
              </a:lnSpc>
            </a:pPr>
            <a:endParaRPr lang="en-US" baseline="30000">
              <a:solidFill>
                <a:srgbClr val="374151"/>
              </a:solidFill>
              <a:latin typeface="Calibri"/>
              <a:cs typeface="Calibri"/>
            </a:endParaRPr>
          </a:p>
          <a:p>
            <a:pPr marL="285750" indent="-285750" algn="just">
              <a:lnSpc>
                <a:spcPct val="100000"/>
              </a:lnSpc>
              <a:buFont typeface="Arial"/>
              <a:buChar char="•"/>
            </a:pPr>
            <a:endParaRPr lang="en-US" baseline="30000">
              <a:solidFill>
                <a:srgbClr val="374151"/>
              </a:solidFill>
              <a:latin typeface="Calibri"/>
              <a:cs typeface="Calibri"/>
            </a:endParaRPr>
          </a:p>
          <a:p>
            <a:pPr algn="just">
              <a:lnSpc>
                <a:spcPct val="100000"/>
              </a:lnSpc>
            </a:pPr>
            <a:endParaRPr lang="en-US" baseline="30000">
              <a:solidFill>
                <a:srgbClr val="374151"/>
              </a:solidFill>
              <a:latin typeface="Calibri"/>
              <a:cs typeface="Calibri"/>
            </a:endParaRPr>
          </a:p>
          <a:p>
            <a:endParaRPr lang="en-US"/>
          </a:p>
        </p:txBody>
      </p:sp>
      <p:pic>
        <p:nvPicPr>
          <p:cNvPr id="4" name="Picture 3" descr="A person wearing glasses and a blue jacket&#10;&#10;Description automatically generated">
            <a:extLst>
              <a:ext uri="{FF2B5EF4-FFF2-40B4-BE49-F238E27FC236}">
                <a16:creationId xmlns:a16="http://schemas.microsoft.com/office/drawing/2014/main" id="{7E5321D0-3161-35F5-D586-3118EF1796F4}"/>
              </a:ext>
            </a:extLst>
          </p:cNvPr>
          <p:cNvPicPr>
            <a:picLocks noChangeAspect="1"/>
          </p:cNvPicPr>
          <p:nvPr/>
        </p:nvPicPr>
        <p:blipFill>
          <a:blip r:embed="rId3"/>
          <a:stretch>
            <a:fillRect/>
          </a:stretch>
        </p:blipFill>
        <p:spPr>
          <a:xfrm>
            <a:off x="3995297" y="2734842"/>
            <a:ext cx="4273606" cy="2966554"/>
          </a:xfrm>
          <a:prstGeom prst="rect">
            <a:avLst/>
          </a:prstGeom>
        </p:spPr>
      </p:pic>
      <p:sp>
        <p:nvSpPr>
          <p:cNvPr id="5" name="TextBox 4">
            <a:extLst>
              <a:ext uri="{FF2B5EF4-FFF2-40B4-BE49-F238E27FC236}">
                <a16:creationId xmlns:a16="http://schemas.microsoft.com/office/drawing/2014/main" id="{2AD43FFC-003E-6F0F-37FF-A5F6AF4FB8FD}"/>
              </a:ext>
            </a:extLst>
          </p:cNvPr>
          <p:cNvSpPr txBox="1"/>
          <p:nvPr/>
        </p:nvSpPr>
        <p:spPr>
          <a:xfrm>
            <a:off x="2479108" y="5819989"/>
            <a:ext cx="6229944" cy="923330"/>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i="1">
                <a:solidFill>
                  <a:srgbClr val="000000"/>
                </a:solidFill>
                <a:latin typeface="Times New Roman"/>
                <a:cs typeface="Times New Roman"/>
              </a:rPr>
              <a:t>"My Biggest challenge has been to push Fidelity to increase our pace of innovation and to not make the occasional mistake"</a:t>
            </a:r>
            <a:r>
              <a:rPr lang="en-US" i="1">
                <a:solidFill>
                  <a:schemeClr val="accent6">
                    <a:lumMod val="50000"/>
                  </a:schemeClr>
                </a:solidFill>
                <a:latin typeface="Times New Roman"/>
                <a:cs typeface="Times New Roman"/>
              </a:rPr>
              <a:t>  </a:t>
            </a:r>
            <a:endParaRPr lang="en-US">
              <a:solidFill>
                <a:schemeClr val="accent6">
                  <a:lumMod val="50000"/>
                </a:schemeClr>
              </a:solidFill>
              <a:latin typeface="Avenir Next LT Pro"/>
              <a:cs typeface="Times New Roman"/>
            </a:endParaRPr>
          </a:p>
          <a:p>
            <a:pPr algn="ctr"/>
            <a:r>
              <a:rPr lang="en-US" b="1">
                <a:solidFill>
                  <a:srgbClr val="000000"/>
                </a:solidFill>
                <a:latin typeface="Times New Roman"/>
                <a:cs typeface="Times New Roman"/>
              </a:rPr>
              <a:t>- Abby Johnson</a:t>
            </a:r>
            <a:endParaRPr lang="en-US" b="1">
              <a:solidFill>
                <a:srgbClr val="000000"/>
              </a:solidFill>
            </a:endParaRPr>
          </a:p>
        </p:txBody>
      </p:sp>
    </p:spTree>
    <p:extLst>
      <p:ext uri="{BB962C8B-B14F-4D97-AF65-F5344CB8AC3E}">
        <p14:creationId xmlns:p14="http://schemas.microsoft.com/office/powerpoint/2010/main" val="1582727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CA3C-FE47-E620-2570-83387261CC19}"/>
              </a:ext>
            </a:extLst>
          </p:cNvPr>
          <p:cNvSpPr>
            <a:spLocks noGrp="1"/>
          </p:cNvSpPr>
          <p:nvPr>
            <p:ph type="title"/>
          </p:nvPr>
        </p:nvSpPr>
        <p:spPr/>
        <p:txBody>
          <a:bodyPr/>
          <a:lstStyle/>
          <a:p>
            <a:r>
              <a:rPr lang="en-US"/>
              <a:t>The Enablers and challenges </a:t>
            </a:r>
          </a:p>
        </p:txBody>
      </p:sp>
      <p:pic>
        <p:nvPicPr>
          <p:cNvPr id="12" name="Picture Placeholder 11" descr="A hand touching a finger on a gear&#10;&#10;Description automatically generated">
            <a:extLst>
              <a:ext uri="{FF2B5EF4-FFF2-40B4-BE49-F238E27FC236}">
                <a16:creationId xmlns:a16="http://schemas.microsoft.com/office/drawing/2014/main" id="{41BBCBCA-D18A-9DC3-1117-BB5DFBA185EC}"/>
              </a:ext>
            </a:extLst>
          </p:cNvPr>
          <p:cNvPicPr>
            <a:picLocks noGrp="1" noChangeAspect="1"/>
          </p:cNvPicPr>
          <p:nvPr>
            <p:ph type="pic" sz="quarter" idx="32"/>
          </p:nvPr>
        </p:nvPicPr>
        <p:blipFill>
          <a:blip r:embed="rId3" cstate="screen">
            <a:extLst>
              <a:ext uri="{28A0092B-C50C-407E-A947-70E740481C1C}">
                <a14:useLocalDpi xmlns:a14="http://schemas.microsoft.com/office/drawing/2010/main"/>
              </a:ext>
            </a:extLst>
          </a:blip>
          <a:srcRect t="7901" b="7901"/>
          <a:stretch/>
        </p:blipFill>
        <p:spPr>
          <a:xfrm>
            <a:off x="1060999" y="1798925"/>
            <a:ext cx="2453882" cy="2065600"/>
          </a:xfrm>
        </p:spPr>
      </p:pic>
      <p:sp>
        <p:nvSpPr>
          <p:cNvPr id="4" name="Subtitle 3">
            <a:extLst>
              <a:ext uri="{FF2B5EF4-FFF2-40B4-BE49-F238E27FC236}">
                <a16:creationId xmlns:a16="http://schemas.microsoft.com/office/drawing/2014/main" id="{DEBC1A9C-22EA-90FB-710B-94B519C19667}"/>
              </a:ext>
            </a:extLst>
          </p:cNvPr>
          <p:cNvSpPr>
            <a:spLocks noGrp="1"/>
          </p:cNvSpPr>
          <p:nvPr>
            <p:ph type="subTitle" idx="1"/>
          </p:nvPr>
        </p:nvSpPr>
        <p:spPr>
          <a:xfrm>
            <a:off x="1505811" y="3983798"/>
            <a:ext cx="1562693" cy="357969"/>
          </a:xfrm>
          <a:solidFill>
            <a:schemeClr val="accent1">
              <a:lumMod val="40000"/>
              <a:lumOff val="60000"/>
            </a:schemeClr>
          </a:solidFill>
        </p:spPr>
        <p:txBody>
          <a:bodyPr/>
          <a:lstStyle/>
          <a:p>
            <a:r>
              <a:rPr lang="en-US"/>
              <a:t> Enablers </a:t>
            </a:r>
          </a:p>
        </p:txBody>
      </p:sp>
      <p:sp>
        <p:nvSpPr>
          <p:cNvPr id="5" name="Content Placeholder 4">
            <a:extLst>
              <a:ext uri="{FF2B5EF4-FFF2-40B4-BE49-F238E27FC236}">
                <a16:creationId xmlns:a16="http://schemas.microsoft.com/office/drawing/2014/main" id="{37421F54-C628-B95B-BCD7-51206A651484}"/>
              </a:ext>
            </a:extLst>
          </p:cNvPr>
          <p:cNvSpPr>
            <a:spLocks noGrp="1"/>
          </p:cNvSpPr>
          <p:nvPr>
            <p:ph idx="10"/>
          </p:nvPr>
        </p:nvSpPr>
        <p:spPr>
          <a:xfrm>
            <a:off x="999623" y="4462186"/>
            <a:ext cx="2838403" cy="1182127"/>
          </a:xfrm>
          <a:solidFill>
            <a:srgbClr val="FFFFFF"/>
          </a:solidFill>
        </p:spPr>
        <p:txBody>
          <a:bodyPr vert="horz" lIns="0" tIns="0" rIns="0" bIns="0" rtlCol="0" anchor="t">
            <a:noAutofit/>
          </a:bodyPr>
          <a:lstStyle/>
          <a:p>
            <a:pPr marL="213995" indent="-213995"/>
            <a:r>
              <a:rPr lang="en-US" sz="1400" b="1"/>
              <a:t>Investment in Technology</a:t>
            </a:r>
          </a:p>
          <a:p>
            <a:pPr marL="213995" indent="-213995"/>
            <a:r>
              <a:rPr lang="en-US" sz="1400" b="1"/>
              <a:t>Agile Development Process</a:t>
            </a:r>
          </a:p>
          <a:p>
            <a:pPr marL="213995" indent="-213995"/>
            <a:r>
              <a:rPr lang="en-US" sz="1400" b="1"/>
              <a:t>Open Work Environment </a:t>
            </a:r>
          </a:p>
          <a:p>
            <a:pPr marL="213995" indent="-213995"/>
            <a:r>
              <a:rPr lang="en-US" sz="1400" b="1"/>
              <a:t>Leadership Support </a:t>
            </a:r>
          </a:p>
        </p:txBody>
      </p:sp>
      <p:pic>
        <p:nvPicPr>
          <p:cNvPr id="13" name="Picture Placeholder 12" descr="A person pushing a word on a green chart&#10;&#10;Description automatically generated">
            <a:extLst>
              <a:ext uri="{FF2B5EF4-FFF2-40B4-BE49-F238E27FC236}">
                <a16:creationId xmlns:a16="http://schemas.microsoft.com/office/drawing/2014/main" id="{EADFB2E7-CEC5-5212-85A9-9052EA3B7FCB}"/>
              </a:ext>
            </a:extLst>
          </p:cNvPr>
          <p:cNvPicPr>
            <a:picLocks noGrp="1" noChangeAspect="1"/>
          </p:cNvPicPr>
          <p:nvPr>
            <p:ph type="pic" sz="quarter" idx="30"/>
          </p:nvPr>
        </p:nvPicPr>
        <p:blipFill>
          <a:blip r:embed="rId4" cstate="screen">
            <a:extLst>
              <a:ext uri="{28A0092B-C50C-407E-A947-70E740481C1C}">
                <a14:useLocalDpi xmlns:a14="http://schemas.microsoft.com/office/drawing/2010/main"/>
              </a:ext>
            </a:extLst>
          </a:blip>
          <a:srcRect/>
          <a:stretch/>
        </p:blipFill>
        <p:spPr>
          <a:xfrm>
            <a:off x="5416300" y="1795110"/>
            <a:ext cx="2672750" cy="2057173"/>
          </a:xfrm>
        </p:spPr>
      </p:pic>
      <p:sp>
        <p:nvSpPr>
          <p:cNvPr id="7" name="Text Placeholder 6">
            <a:extLst>
              <a:ext uri="{FF2B5EF4-FFF2-40B4-BE49-F238E27FC236}">
                <a16:creationId xmlns:a16="http://schemas.microsoft.com/office/drawing/2014/main" id="{470FCB20-D367-E7A2-5E82-94241C5B1835}"/>
              </a:ext>
            </a:extLst>
          </p:cNvPr>
          <p:cNvSpPr>
            <a:spLocks noGrp="1"/>
          </p:cNvSpPr>
          <p:nvPr>
            <p:ph type="body" sz="quarter" idx="28"/>
          </p:nvPr>
        </p:nvSpPr>
        <p:spPr>
          <a:xfrm>
            <a:off x="5789108" y="4002641"/>
            <a:ext cx="1932687" cy="312279"/>
          </a:xfrm>
          <a:solidFill>
            <a:schemeClr val="accent1">
              <a:lumMod val="40000"/>
              <a:lumOff val="60000"/>
            </a:schemeClr>
          </a:solidFill>
        </p:spPr>
        <p:txBody>
          <a:bodyPr/>
          <a:lstStyle/>
          <a:p>
            <a:r>
              <a:rPr lang="en-US"/>
              <a:t> Challenges </a:t>
            </a:r>
          </a:p>
        </p:txBody>
      </p:sp>
      <p:sp>
        <p:nvSpPr>
          <p:cNvPr id="8" name="Content Placeholder 7">
            <a:extLst>
              <a:ext uri="{FF2B5EF4-FFF2-40B4-BE49-F238E27FC236}">
                <a16:creationId xmlns:a16="http://schemas.microsoft.com/office/drawing/2014/main" id="{25E130E9-C221-7681-938B-F5E179B503B2}"/>
              </a:ext>
            </a:extLst>
          </p:cNvPr>
          <p:cNvSpPr>
            <a:spLocks noGrp="1"/>
          </p:cNvSpPr>
          <p:nvPr>
            <p:ph idx="12"/>
          </p:nvPr>
        </p:nvSpPr>
        <p:spPr>
          <a:xfrm>
            <a:off x="5230154" y="4419196"/>
            <a:ext cx="3212472" cy="1194184"/>
          </a:xfrm>
          <a:solidFill>
            <a:srgbClr val="FFFFFF"/>
          </a:solidFill>
        </p:spPr>
        <p:txBody>
          <a:bodyPr vert="horz" lIns="0" tIns="0" rIns="0" bIns="0" rtlCol="0" anchor="t">
            <a:noAutofit/>
          </a:bodyPr>
          <a:lstStyle/>
          <a:p>
            <a:pPr marL="213995" indent="-213995"/>
            <a:r>
              <a:rPr lang="en-US" sz="1400" b="1"/>
              <a:t>Legacy Sytems and Processes</a:t>
            </a:r>
          </a:p>
          <a:p>
            <a:pPr marL="213995" indent="-213995"/>
            <a:r>
              <a:rPr lang="en-US" sz="1400" b="1"/>
              <a:t>Balancing Innovation with Caution</a:t>
            </a:r>
          </a:p>
          <a:p>
            <a:pPr marL="213995" indent="-213995"/>
            <a:r>
              <a:rPr lang="en-US" sz="1400" b="1"/>
              <a:t>Talent Acquisition and Retention</a:t>
            </a:r>
          </a:p>
          <a:p>
            <a:pPr marL="213995" indent="-213995"/>
            <a:r>
              <a:rPr lang="en-US" sz="1400" b="1"/>
              <a:t>External Disruption </a:t>
            </a:r>
          </a:p>
        </p:txBody>
      </p:sp>
    </p:spTree>
    <p:extLst>
      <p:ext uri="{BB962C8B-B14F-4D97-AF65-F5344CB8AC3E}">
        <p14:creationId xmlns:p14="http://schemas.microsoft.com/office/powerpoint/2010/main" val="3684414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3DE4722-BB4F-59BB-DCB8-79F1463D5D88}"/>
              </a:ext>
            </a:extLst>
          </p:cNvPr>
          <p:cNvSpPr>
            <a:spLocks noGrp="1"/>
          </p:cNvSpPr>
          <p:nvPr>
            <p:ph type="title"/>
          </p:nvPr>
        </p:nvSpPr>
        <p:spPr>
          <a:xfrm>
            <a:off x="548174" y="468234"/>
            <a:ext cx="7591974" cy="652054"/>
          </a:xfrm>
        </p:spPr>
        <p:txBody>
          <a:bodyPr/>
          <a:lstStyle/>
          <a:p>
            <a:pPr algn="l"/>
            <a:r>
              <a:rPr lang="en-US"/>
              <a:t>If I </a:t>
            </a:r>
            <a:r>
              <a:rPr lang="en-US" err="1"/>
              <a:t>wERE</a:t>
            </a:r>
            <a:r>
              <a:rPr lang="en-US"/>
              <a:t> THE CIO...</a:t>
            </a:r>
          </a:p>
          <a:p>
            <a:endParaRPr lang="en-US"/>
          </a:p>
        </p:txBody>
      </p:sp>
      <p:pic>
        <p:nvPicPr>
          <p:cNvPr id="28" name="Content Placeholder 27" descr="Good customer service - what it is, why it matters and how to achieve it">
            <a:extLst>
              <a:ext uri="{FF2B5EF4-FFF2-40B4-BE49-F238E27FC236}">
                <a16:creationId xmlns:a16="http://schemas.microsoft.com/office/drawing/2014/main" id="{BF5B9DEB-8005-EF2A-7F36-B07D6F2FC78F}"/>
              </a:ext>
            </a:extLst>
          </p:cNvPr>
          <p:cNvPicPr>
            <a:picLocks noGrp="1" noChangeAspect="1"/>
          </p:cNvPicPr>
          <p:nvPr>
            <p:ph idx="10"/>
          </p:nvPr>
        </p:nvPicPr>
        <p:blipFill>
          <a:blip r:embed="rId3"/>
          <a:stretch>
            <a:fillRect/>
          </a:stretch>
        </p:blipFill>
        <p:spPr>
          <a:xfrm>
            <a:off x="556868" y="1986422"/>
            <a:ext cx="2208553" cy="2261558"/>
          </a:xfrm>
        </p:spPr>
      </p:pic>
      <p:sp>
        <p:nvSpPr>
          <p:cNvPr id="4" name="Text Placeholder 3">
            <a:extLst>
              <a:ext uri="{FF2B5EF4-FFF2-40B4-BE49-F238E27FC236}">
                <a16:creationId xmlns:a16="http://schemas.microsoft.com/office/drawing/2014/main" id="{18FDFEF6-7724-C33A-CBFC-6A7CC5212AA6}"/>
              </a:ext>
            </a:extLst>
          </p:cNvPr>
          <p:cNvSpPr>
            <a:spLocks noGrp="1"/>
          </p:cNvSpPr>
          <p:nvPr>
            <p:ph type="body" sz="quarter" idx="28"/>
          </p:nvPr>
        </p:nvSpPr>
        <p:spPr>
          <a:xfrm>
            <a:off x="3461617" y="899865"/>
            <a:ext cx="2205648" cy="988902"/>
          </a:xfrm>
        </p:spPr>
        <p:txBody>
          <a:bodyPr vert="horz" lIns="0" tIns="0" rIns="0" bIns="0" rtlCol="0" anchor="t">
            <a:noAutofit/>
          </a:bodyPr>
          <a:lstStyle/>
          <a:p>
            <a:pPr algn="ctr"/>
            <a:r>
              <a:rPr lang="en-US" sz="1800" b="1">
                <a:ea typeface="Calibri"/>
                <a:cs typeface="Calibri"/>
              </a:rPr>
              <a:t>Stop projects with no </a:t>
            </a:r>
            <a:r>
              <a:rPr lang="en-US" sz="1800">
                <a:ea typeface="Calibri"/>
                <a:cs typeface="Calibri"/>
              </a:rPr>
              <a:t>future</a:t>
            </a:r>
            <a:r>
              <a:rPr lang="en-US" sz="1400">
                <a:ea typeface="Calibri"/>
                <a:cs typeface="Calibri"/>
              </a:rPr>
              <a:t> </a:t>
            </a:r>
            <a:endParaRPr lang="en-US"/>
          </a:p>
        </p:txBody>
      </p:sp>
      <p:sp>
        <p:nvSpPr>
          <p:cNvPr id="6" name="Text Placeholder 5">
            <a:extLst>
              <a:ext uri="{FF2B5EF4-FFF2-40B4-BE49-F238E27FC236}">
                <a16:creationId xmlns:a16="http://schemas.microsoft.com/office/drawing/2014/main" id="{E0AAC0E2-2D7D-7188-3146-74ECEFB1CB6A}"/>
              </a:ext>
            </a:extLst>
          </p:cNvPr>
          <p:cNvSpPr>
            <a:spLocks noGrp="1"/>
          </p:cNvSpPr>
          <p:nvPr>
            <p:ph type="subTitle" idx="1"/>
          </p:nvPr>
        </p:nvSpPr>
        <p:spPr>
          <a:xfrm>
            <a:off x="6276245" y="1112715"/>
            <a:ext cx="2205647" cy="1002007"/>
          </a:xfrm>
        </p:spPr>
        <p:txBody>
          <a:bodyPr vert="horz" lIns="0" tIns="0" rIns="0" bIns="0" rtlCol="0" anchor="t">
            <a:noAutofit/>
          </a:bodyPr>
          <a:lstStyle/>
          <a:p>
            <a:pPr algn="ctr">
              <a:lnSpc>
                <a:spcPct val="100000"/>
              </a:lnSpc>
              <a:spcBef>
                <a:spcPts val="0"/>
              </a:spcBef>
              <a:buNone/>
            </a:pPr>
            <a:r>
              <a:rPr lang="en-US" sz="1800" b="1">
                <a:ea typeface="Calibri"/>
                <a:cs typeface="Calibri"/>
              </a:rPr>
              <a:t>Build an inclusive community</a:t>
            </a:r>
          </a:p>
        </p:txBody>
      </p:sp>
      <p:pic>
        <p:nvPicPr>
          <p:cNvPr id="29" name="Content Placeholder 28" descr="Here’s Why Stopping at Stop Signs is So Important">
            <a:extLst>
              <a:ext uri="{FF2B5EF4-FFF2-40B4-BE49-F238E27FC236}">
                <a16:creationId xmlns:a16="http://schemas.microsoft.com/office/drawing/2014/main" id="{513456A9-31E0-EEC0-B914-D7CD9AABE892}"/>
              </a:ext>
            </a:extLst>
          </p:cNvPr>
          <p:cNvPicPr>
            <a:picLocks noGrp="1" noChangeAspect="1"/>
          </p:cNvPicPr>
          <p:nvPr>
            <p:ph idx="12"/>
          </p:nvPr>
        </p:nvPicPr>
        <p:blipFill>
          <a:blip r:embed="rId4" cstate="screen">
            <a:extLst>
              <a:ext uri="{28A0092B-C50C-407E-A947-70E740481C1C}">
                <a14:useLocalDpi xmlns:a14="http://schemas.microsoft.com/office/drawing/2010/main"/>
              </a:ext>
            </a:extLst>
          </a:blip>
          <a:stretch>
            <a:fillRect/>
          </a:stretch>
        </p:blipFill>
        <p:spPr>
          <a:xfrm>
            <a:off x="3458481" y="2026030"/>
            <a:ext cx="2208553" cy="2208553"/>
          </a:xfrm>
        </p:spPr>
      </p:pic>
      <p:pic>
        <p:nvPicPr>
          <p:cNvPr id="27" name="Content Placeholder 26" descr="Sea of hands in the middle">
            <a:extLst>
              <a:ext uri="{FF2B5EF4-FFF2-40B4-BE49-F238E27FC236}">
                <a16:creationId xmlns:a16="http://schemas.microsoft.com/office/drawing/2014/main" id="{CB2C5CBF-72DA-3C12-87FC-650CA995D7F9}"/>
              </a:ext>
            </a:extLst>
          </p:cNvPr>
          <p:cNvPicPr>
            <a:picLocks noGrp="1" noChangeAspect="1"/>
          </p:cNvPicPr>
          <p:nvPr>
            <p:ph idx="11"/>
          </p:nvPr>
        </p:nvPicPr>
        <p:blipFill>
          <a:blip r:embed="rId5"/>
          <a:stretch>
            <a:fillRect/>
          </a:stretch>
        </p:blipFill>
        <p:spPr>
          <a:xfrm>
            <a:off x="6280089" y="1991493"/>
            <a:ext cx="2208553" cy="2208553"/>
          </a:xfrm>
        </p:spPr>
      </p:pic>
      <p:sp>
        <p:nvSpPr>
          <p:cNvPr id="30" name="TextBox 29">
            <a:extLst>
              <a:ext uri="{FF2B5EF4-FFF2-40B4-BE49-F238E27FC236}">
                <a16:creationId xmlns:a16="http://schemas.microsoft.com/office/drawing/2014/main" id="{165420D2-ECCE-4A9F-F6C9-722BF4545FF0}"/>
              </a:ext>
            </a:extLst>
          </p:cNvPr>
          <p:cNvSpPr txBox="1"/>
          <p:nvPr/>
        </p:nvSpPr>
        <p:spPr>
          <a:xfrm>
            <a:off x="774782" y="1059440"/>
            <a:ext cx="16792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cap="all">
                <a:latin typeface="Arial Black"/>
              </a:rPr>
              <a:t> STAY CUSTOMER FOCUSED</a:t>
            </a:r>
            <a:endParaRPr lang="en-US"/>
          </a:p>
        </p:txBody>
      </p:sp>
      <p:sp>
        <p:nvSpPr>
          <p:cNvPr id="32" name="TextBox 31">
            <a:extLst>
              <a:ext uri="{FF2B5EF4-FFF2-40B4-BE49-F238E27FC236}">
                <a16:creationId xmlns:a16="http://schemas.microsoft.com/office/drawing/2014/main" id="{CD1E89D5-E84C-5C21-BD14-1FB2A5ED70AB}"/>
              </a:ext>
            </a:extLst>
          </p:cNvPr>
          <p:cNvSpPr txBox="1"/>
          <p:nvPr/>
        </p:nvSpPr>
        <p:spPr>
          <a:xfrm>
            <a:off x="78065" y="4632307"/>
            <a:ext cx="7301003" cy="988901"/>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"Take chances and make your own luck."</a:t>
            </a:r>
          </a:p>
          <a:p>
            <a:r>
              <a:rPr lang="en-US" sz="2800"/>
              <a:t> -Mona Vernon, Head of Fidelity Labs</a:t>
            </a:r>
          </a:p>
        </p:txBody>
      </p:sp>
    </p:spTree>
    <p:extLst>
      <p:ext uri="{BB962C8B-B14F-4D97-AF65-F5344CB8AC3E}">
        <p14:creationId xmlns:p14="http://schemas.microsoft.com/office/powerpoint/2010/main" val="5429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1A024AF-C705-483F-D778-4E38D090DE42}"/>
              </a:ext>
            </a:extLst>
          </p:cNvPr>
          <p:cNvSpPr>
            <a:spLocks noGrp="1"/>
          </p:cNvSpPr>
          <p:nvPr>
            <p:ph type="title"/>
          </p:nvPr>
        </p:nvSpPr>
        <p:spPr>
          <a:xfrm>
            <a:off x="637626" y="876301"/>
            <a:ext cx="7591974" cy="652054"/>
          </a:xfrm>
        </p:spPr>
        <p:txBody>
          <a:bodyPr anchor="ctr">
            <a:normAutofit/>
          </a:bodyPr>
          <a:lstStyle/>
          <a:p>
            <a:br>
              <a:rPr lang="en-US" sz="2300" b="0" i="0">
                <a:effectLst/>
              </a:rPr>
            </a:br>
            <a:endParaRPr lang="en-US" sz="2300"/>
          </a:p>
        </p:txBody>
      </p:sp>
      <p:pic>
        <p:nvPicPr>
          <p:cNvPr id="2" name="Picture Placeholder 1" descr="1+ Thousand Candor Royalty-Free Images, Stock Photos ...">
            <a:extLst>
              <a:ext uri="{FF2B5EF4-FFF2-40B4-BE49-F238E27FC236}">
                <a16:creationId xmlns:a16="http://schemas.microsoft.com/office/drawing/2014/main" id="{CE78FED7-FB07-F499-97D5-42121464D33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b="-4"/>
          <a:stretch/>
        </p:blipFill>
        <p:spPr>
          <a:xfrm>
            <a:off x="0" y="1167851"/>
            <a:ext cx="1659744" cy="2990516"/>
          </a:xfrm>
          <a:noFill/>
        </p:spPr>
      </p:pic>
      <p:sp>
        <p:nvSpPr>
          <p:cNvPr id="4" name="Text Placeholder 3">
            <a:extLst>
              <a:ext uri="{FF2B5EF4-FFF2-40B4-BE49-F238E27FC236}">
                <a16:creationId xmlns:a16="http://schemas.microsoft.com/office/drawing/2014/main" id="{C7BB152C-098A-C172-EC52-5DBD0413B370}"/>
              </a:ext>
            </a:extLst>
          </p:cNvPr>
          <p:cNvSpPr>
            <a:spLocks noGrp="1"/>
          </p:cNvSpPr>
          <p:nvPr>
            <p:ph type="body" sz="quarter" idx="17"/>
          </p:nvPr>
        </p:nvSpPr>
        <p:spPr>
          <a:xfrm>
            <a:off x="0" y="3953095"/>
            <a:ext cx="1669770" cy="1530417"/>
          </a:xfrm>
        </p:spPr>
        <p:txBody>
          <a:bodyPr vert="horz" wrap="square" lIns="118872" tIns="365760" rIns="0" bIns="0" rtlCol="0">
            <a:normAutofit/>
          </a:bodyPr>
          <a:lstStyle/>
          <a:p>
            <a:pPr>
              <a:spcAft>
                <a:spcPts val="600"/>
              </a:spcAft>
            </a:pPr>
            <a:r>
              <a:rPr lang="en-US"/>
              <a:t>Establish Candor with Care</a:t>
            </a:r>
          </a:p>
        </p:txBody>
      </p:sp>
      <p:pic>
        <p:nvPicPr>
          <p:cNvPr id="30" name="Picture Placeholder 29" descr="Fail Fast, Fail Often: How Losing Can Help You Win: Babineaux, Ryan,  Krumboltz, John: 9780399166259: Amazon.com: Books">
            <a:extLst>
              <a:ext uri="{FF2B5EF4-FFF2-40B4-BE49-F238E27FC236}">
                <a16:creationId xmlns:a16="http://schemas.microsoft.com/office/drawing/2014/main" id="{910C9D87-83EF-9D7C-DE17-A4BB2E4C63F3}"/>
              </a:ext>
            </a:extLst>
          </p:cNvPr>
          <p:cNvPicPr>
            <a:picLocks noGrp="1" noChangeAspect="1"/>
          </p:cNvPicPr>
          <p:nvPr>
            <p:ph type="pic" sz="quarter" idx="26"/>
          </p:nvPr>
        </p:nvPicPr>
        <p:blipFill rotWithShape="1">
          <a:blip r:embed="rId4" cstate="screen">
            <a:extLst>
              <a:ext uri="{28A0092B-C50C-407E-A947-70E740481C1C}">
                <a14:useLocalDpi xmlns:a14="http://schemas.microsoft.com/office/drawing/2010/main"/>
              </a:ext>
            </a:extLst>
          </a:blip>
          <a:srcRect/>
          <a:stretch/>
        </p:blipFill>
        <p:spPr>
          <a:xfrm>
            <a:off x="3930566" y="1168413"/>
            <a:ext cx="1669770" cy="2940385"/>
          </a:xfrm>
          <a:noFill/>
        </p:spPr>
      </p:pic>
      <p:sp>
        <p:nvSpPr>
          <p:cNvPr id="7" name="Text Placeholder 6">
            <a:extLst>
              <a:ext uri="{FF2B5EF4-FFF2-40B4-BE49-F238E27FC236}">
                <a16:creationId xmlns:a16="http://schemas.microsoft.com/office/drawing/2014/main" id="{57C42EDF-003E-6756-AECB-E6CBEE2C5295}"/>
              </a:ext>
            </a:extLst>
          </p:cNvPr>
          <p:cNvSpPr>
            <a:spLocks noGrp="1"/>
          </p:cNvSpPr>
          <p:nvPr>
            <p:ph type="body" sz="quarter" idx="34"/>
          </p:nvPr>
        </p:nvSpPr>
        <p:spPr>
          <a:xfrm>
            <a:off x="1979731" y="3953095"/>
            <a:ext cx="1669770" cy="1530417"/>
          </a:xfrm>
        </p:spPr>
        <p:txBody>
          <a:bodyPr vert="horz" wrap="square" lIns="118872" tIns="365760" rIns="0" bIns="0" rtlCol="0">
            <a:normAutofit/>
          </a:bodyPr>
          <a:lstStyle/>
          <a:p>
            <a:pPr>
              <a:spcAft>
                <a:spcPts val="600"/>
              </a:spcAft>
            </a:pPr>
            <a:r>
              <a:rPr lang="en-US"/>
              <a:t>Establish communication channels</a:t>
            </a:r>
          </a:p>
        </p:txBody>
      </p:sp>
      <p:pic>
        <p:nvPicPr>
          <p:cNvPr id="38" name="Picture Placeholder 37" descr="10 Principles of Effective Communication - Constant Content">
            <a:extLst>
              <a:ext uri="{FF2B5EF4-FFF2-40B4-BE49-F238E27FC236}">
                <a16:creationId xmlns:a16="http://schemas.microsoft.com/office/drawing/2014/main" id="{1E0C9D6B-98ED-8129-82B3-ABC9C834DA35}"/>
              </a:ext>
            </a:extLst>
          </p:cNvPr>
          <p:cNvPicPr>
            <a:picLocks noGrp="1" noChangeAspect="1"/>
          </p:cNvPicPr>
          <p:nvPr>
            <p:ph type="pic" sz="quarter" idx="27"/>
          </p:nvPr>
        </p:nvPicPr>
        <p:blipFill rotWithShape="1">
          <a:blip r:embed="rId5" cstate="screen">
            <a:extLst>
              <a:ext uri="{28A0092B-C50C-407E-A947-70E740481C1C}">
                <a14:useLocalDpi xmlns:a14="http://schemas.microsoft.com/office/drawing/2010/main"/>
              </a:ext>
            </a:extLst>
          </a:blip>
          <a:srcRect/>
          <a:stretch/>
        </p:blipFill>
        <p:spPr>
          <a:xfrm>
            <a:off x="2007501" y="1168413"/>
            <a:ext cx="1669770" cy="2785694"/>
          </a:xfrm>
          <a:noFill/>
        </p:spPr>
      </p:pic>
      <p:sp>
        <p:nvSpPr>
          <p:cNvPr id="10" name="Text Placeholder 9">
            <a:extLst>
              <a:ext uri="{FF2B5EF4-FFF2-40B4-BE49-F238E27FC236}">
                <a16:creationId xmlns:a16="http://schemas.microsoft.com/office/drawing/2014/main" id="{6E0841AC-CE28-3C81-C468-7FC361BEE177}"/>
              </a:ext>
            </a:extLst>
          </p:cNvPr>
          <p:cNvSpPr>
            <a:spLocks noGrp="1"/>
          </p:cNvSpPr>
          <p:nvPr>
            <p:ph type="body" sz="quarter" idx="35"/>
          </p:nvPr>
        </p:nvSpPr>
        <p:spPr>
          <a:xfrm>
            <a:off x="3966930" y="3953095"/>
            <a:ext cx="1669770" cy="1530417"/>
          </a:xfrm>
        </p:spPr>
        <p:txBody>
          <a:bodyPr vert="horz" wrap="square" lIns="118872" tIns="365760" rIns="0" bIns="0" rtlCol="0">
            <a:normAutofit/>
          </a:bodyPr>
          <a:lstStyle/>
          <a:p>
            <a:pPr>
              <a:spcAft>
                <a:spcPts val="600"/>
              </a:spcAft>
            </a:pPr>
            <a:r>
              <a:rPr lang="en-US"/>
              <a:t>Encourage Failing Fast and Failing Often</a:t>
            </a:r>
          </a:p>
        </p:txBody>
      </p:sp>
      <p:sp>
        <p:nvSpPr>
          <p:cNvPr id="13" name="Text Placeholder 12">
            <a:extLst>
              <a:ext uri="{FF2B5EF4-FFF2-40B4-BE49-F238E27FC236}">
                <a16:creationId xmlns:a16="http://schemas.microsoft.com/office/drawing/2014/main" id="{BABC2632-49BA-6485-EF10-652C7737F691}"/>
              </a:ext>
            </a:extLst>
          </p:cNvPr>
          <p:cNvSpPr>
            <a:spLocks noGrp="1"/>
          </p:cNvSpPr>
          <p:nvPr>
            <p:ph type="body" sz="quarter" idx="36"/>
          </p:nvPr>
        </p:nvSpPr>
        <p:spPr>
          <a:xfrm>
            <a:off x="5928624" y="3953095"/>
            <a:ext cx="1669770" cy="1530417"/>
          </a:xfrm>
        </p:spPr>
        <p:txBody>
          <a:bodyPr vert="horz" wrap="square" lIns="118872" tIns="365760" rIns="0" bIns="0" rtlCol="0" anchor="t">
            <a:normAutofit/>
          </a:bodyPr>
          <a:lstStyle/>
          <a:p>
            <a:pPr>
              <a:spcAft>
                <a:spcPts val="600"/>
              </a:spcAft>
            </a:pPr>
            <a:r>
              <a:rPr lang="en-US"/>
              <a:t>Acknowledge Accomplishment, Milestones, and Success</a:t>
            </a:r>
          </a:p>
        </p:txBody>
      </p:sp>
      <p:sp>
        <p:nvSpPr>
          <p:cNvPr id="9" name="TextBox 8">
            <a:extLst>
              <a:ext uri="{FF2B5EF4-FFF2-40B4-BE49-F238E27FC236}">
                <a16:creationId xmlns:a16="http://schemas.microsoft.com/office/drawing/2014/main" id="{4D48719B-6FCF-E0B9-E6B7-2C831058134F}"/>
              </a:ext>
            </a:extLst>
          </p:cNvPr>
          <p:cNvSpPr txBox="1"/>
          <p:nvPr/>
        </p:nvSpPr>
        <p:spPr>
          <a:xfrm>
            <a:off x="637626" y="368470"/>
            <a:ext cx="7926804"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b="1" cap="all">
                <a:latin typeface="Arial Black"/>
              </a:rPr>
              <a:t>Cultivate your environment</a:t>
            </a:r>
            <a:endParaRPr lang="en-US"/>
          </a:p>
        </p:txBody>
      </p:sp>
      <p:pic>
        <p:nvPicPr>
          <p:cNvPr id="28" name="Picture Placeholder 27" descr="Colorful confetti">
            <a:extLst>
              <a:ext uri="{FF2B5EF4-FFF2-40B4-BE49-F238E27FC236}">
                <a16:creationId xmlns:a16="http://schemas.microsoft.com/office/drawing/2014/main" id="{912F6D67-CABC-A326-76E7-6128EBE317B3}"/>
              </a:ext>
            </a:extLst>
          </p:cNvPr>
          <p:cNvPicPr>
            <a:picLocks noGrp="1" noChangeAspect="1"/>
          </p:cNvPicPr>
          <p:nvPr>
            <p:ph type="pic" sz="quarter" idx="25"/>
          </p:nvPr>
        </p:nvPicPr>
        <p:blipFill>
          <a:blip r:embed="rId6" cstate="screen">
            <a:extLst>
              <a:ext uri="{28A0092B-C50C-407E-A947-70E740481C1C}">
                <a14:useLocalDpi xmlns:a14="http://schemas.microsoft.com/office/drawing/2010/main"/>
              </a:ext>
            </a:extLst>
          </a:blip>
          <a:srcRect/>
          <a:stretch/>
        </p:blipFill>
        <p:spPr>
          <a:xfrm>
            <a:off x="5928624" y="1168413"/>
            <a:ext cx="1658987" cy="2789423"/>
          </a:xfrm>
        </p:spPr>
      </p:pic>
    </p:spTree>
    <p:extLst>
      <p:ext uri="{BB962C8B-B14F-4D97-AF65-F5344CB8AC3E}">
        <p14:creationId xmlns:p14="http://schemas.microsoft.com/office/powerpoint/2010/main" val="297261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EDD1-6FA5-3769-C024-3BA66E1A9A7D}"/>
              </a:ext>
            </a:extLst>
          </p:cNvPr>
          <p:cNvSpPr>
            <a:spLocks noGrp="1"/>
          </p:cNvSpPr>
          <p:nvPr>
            <p:ph type="title"/>
          </p:nvPr>
        </p:nvSpPr>
        <p:spPr>
          <a:xfrm>
            <a:off x="1498720" y="445753"/>
            <a:ext cx="7591974" cy="652054"/>
          </a:xfrm>
        </p:spPr>
        <p:txBody>
          <a:bodyPr/>
          <a:lstStyle/>
          <a:p>
            <a:r>
              <a:rPr lang="en-GB"/>
              <a:t>Fidelity Labs</a:t>
            </a:r>
          </a:p>
        </p:txBody>
      </p:sp>
      <p:pic>
        <p:nvPicPr>
          <p:cNvPr id="19" name="Picture Placeholder 18" descr="People meeting in conference room">
            <a:extLst>
              <a:ext uri="{FF2B5EF4-FFF2-40B4-BE49-F238E27FC236}">
                <a16:creationId xmlns:a16="http://schemas.microsoft.com/office/drawing/2014/main" id="{B44653B6-C902-B2AE-0872-805844B9DB0D}"/>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894023" y="1870534"/>
            <a:ext cx="1669770" cy="2940385"/>
          </a:xfrm>
        </p:spPr>
      </p:pic>
      <p:sp>
        <p:nvSpPr>
          <p:cNvPr id="4" name="Text Placeholder 3">
            <a:extLst>
              <a:ext uri="{FF2B5EF4-FFF2-40B4-BE49-F238E27FC236}">
                <a16:creationId xmlns:a16="http://schemas.microsoft.com/office/drawing/2014/main" id="{13C15364-649B-33F5-22AC-14491B2F2A67}"/>
              </a:ext>
            </a:extLst>
          </p:cNvPr>
          <p:cNvSpPr>
            <a:spLocks noGrp="1"/>
          </p:cNvSpPr>
          <p:nvPr>
            <p:ph type="body" sz="quarter" idx="17"/>
          </p:nvPr>
        </p:nvSpPr>
        <p:spPr>
          <a:xfrm>
            <a:off x="894023" y="4665804"/>
            <a:ext cx="1669770" cy="1530417"/>
          </a:xfrm>
        </p:spPr>
        <p:txBody>
          <a:bodyPr vert="horz" wrap="square" lIns="118872" tIns="365760" rIns="0" bIns="0" rtlCol="0" anchor="t">
            <a:noAutofit/>
          </a:bodyPr>
          <a:lstStyle/>
          <a:p>
            <a:endParaRPr lang="en-GB"/>
          </a:p>
          <a:p>
            <a:r>
              <a:rPr lang="en-GB"/>
              <a:t>Incubate New Businesses</a:t>
            </a:r>
          </a:p>
        </p:txBody>
      </p:sp>
      <p:pic>
        <p:nvPicPr>
          <p:cNvPr id="20" name="Picture Placeholder 19" descr="Different science and technology icons on a green background">
            <a:extLst>
              <a:ext uri="{FF2B5EF4-FFF2-40B4-BE49-F238E27FC236}">
                <a16:creationId xmlns:a16="http://schemas.microsoft.com/office/drawing/2014/main" id="{4DAA1EC0-2034-4FA6-2467-562EC6DD4532}"/>
              </a:ext>
            </a:extLst>
          </p:cNvPr>
          <p:cNvPicPr>
            <a:picLocks noGrp="1" noChangeAspect="1"/>
          </p:cNvPicPr>
          <p:nvPr>
            <p:ph type="pic" sz="quarter" idx="26"/>
          </p:nvPr>
        </p:nvPicPr>
        <p:blipFill>
          <a:blip r:embed="rId4" cstate="screen">
            <a:extLst>
              <a:ext uri="{28A0092B-C50C-407E-A947-70E740481C1C}">
                <a14:useLocalDpi xmlns:a14="http://schemas.microsoft.com/office/drawing/2010/main"/>
              </a:ext>
            </a:extLst>
          </a:blip>
          <a:srcRect/>
          <a:stretch/>
        </p:blipFill>
        <p:spPr>
          <a:xfrm>
            <a:off x="2873754" y="1881122"/>
            <a:ext cx="1669770" cy="2940385"/>
          </a:xfrm>
        </p:spPr>
      </p:pic>
      <p:sp>
        <p:nvSpPr>
          <p:cNvPr id="7" name="Text Placeholder 6">
            <a:extLst>
              <a:ext uri="{FF2B5EF4-FFF2-40B4-BE49-F238E27FC236}">
                <a16:creationId xmlns:a16="http://schemas.microsoft.com/office/drawing/2014/main" id="{F56A1C34-8D9F-2679-7266-4FFABE5232F9}"/>
              </a:ext>
            </a:extLst>
          </p:cNvPr>
          <p:cNvSpPr>
            <a:spLocks noGrp="1"/>
          </p:cNvSpPr>
          <p:nvPr>
            <p:ph type="body" sz="quarter" idx="34"/>
          </p:nvPr>
        </p:nvSpPr>
        <p:spPr>
          <a:xfrm>
            <a:off x="2873754" y="4665804"/>
            <a:ext cx="1669770" cy="1530417"/>
          </a:xfrm>
        </p:spPr>
        <p:txBody>
          <a:bodyPr vert="horz" wrap="square" lIns="118872" tIns="365760" rIns="0" bIns="0" rtlCol="0" anchor="t">
            <a:noAutofit/>
          </a:bodyPr>
          <a:lstStyle/>
          <a:p>
            <a:endParaRPr lang="en-GB"/>
          </a:p>
          <a:p>
            <a:r>
              <a:rPr lang="en-GB"/>
              <a:t>Teach and Share Innovation</a:t>
            </a:r>
          </a:p>
        </p:txBody>
      </p:sp>
      <p:pic>
        <p:nvPicPr>
          <p:cNvPr id="21" name="Picture Placeholder 20" descr="Close up photo of colourful graph data">
            <a:extLst>
              <a:ext uri="{FF2B5EF4-FFF2-40B4-BE49-F238E27FC236}">
                <a16:creationId xmlns:a16="http://schemas.microsoft.com/office/drawing/2014/main" id="{CDDE50CE-21C9-B34E-95EE-F54C125382A2}"/>
              </a:ext>
            </a:extLst>
          </p:cNvPr>
          <p:cNvPicPr>
            <a:picLocks noGrp="1" noChangeAspect="1"/>
          </p:cNvPicPr>
          <p:nvPr>
            <p:ph type="pic" sz="quarter" idx="27"/>
          </p:nvPr>
        </p:nvPicPr>
        <p:blipFill>
          <a:blip r:embed="rId5" cstate="screen">
            <a:extLst>
              <a:ext uri="{28A0092B-C50C-407E-A947-70E740481C1C}">
                <a14:useLocalDpi xmlns:a14="http://schemas.microsoft.com/office/drawing/2010/main"/>
              </a:ext>
            </a:extLst>
          </a:blip>
          <a:srcRect/>
          <a:stretch/>
        </p:blipFill>
        <p:spPr>
          <a:xfrm>
            <a:off x="4860953" y="1881122"/>
            <a:ext cx="1669770" cy="2940385"/>
          </a:xfrm>
        </p:spPr>
      </p:pic>
      <p:sp>
        <p:nvSpPr>
          <p:cNvPr id="10" name="Text Placeholder 9">
            <a:extLst>
              <a:ext uri="{FF2B5EF4-FFF2-40B4-BE49-F238E27FC236}">
                <a16:creationId xmlns:a16="http://schemas.microsoft.com/office/drawing/2014/main" id="{EFDA91FC-3C02-5828-EEDE-940E85612E32}"/>
              </a:ext>
            </a:extLst>
          </p:cNvPr>
          <p:cNvSpPr>
            <a:spLocks noGrp="1"/>
          </p:cNvSpPr>
          <p:nvPr>
            <p:ph type="body" sz="quarter" idx="35"/>
          </p:nvPr>
        </p:nvSpPr>
        <p:spPr>
          <a:xfrm>
            <a:off x="4860953" y="4665804"/>
            <a:ext cx="1669770" cy="1530417"/>
          </a:xfrm>
        </p:spPr>
        <p:txBody>
          <a:bodyPr vert="horz" wrap="square" lIns="118872" tIns="365760" rIns="0" bIns="0" rtlCol="0" anchor="t">
            <a:noAutofit/>
          </a:bodyPr>
          <a:lstStyle/>
          <a:p>
            <a:endParaRPr lang="en-GB"/>
          </a:p>
          <a:p>
            <a:r>
              <a:rPr lang="en-GB"/>
              <a:t>Research The Future</a:t>
            </a:r>
          </a:p>
        </p:txBody>
      </p:sp>
      <p:pic>
        <p:nvPicPr>
          <p:cNvPr id="26" name="Picture Placeholder 25" descr="A black and orange tech piece hardware">
            <a:extLst>
              <a:ext uri="{FF2B5EF4-FFF2-40B4-BE49-F238E27FC236}">
                <a16:creationId xmlns:a16="http://schemas.microsoft.com/office/drawing/2014/main" id="{AB8EB114-F4A4-6009-455E-82C6856EDD85}"/>
              </a:ext>
            </a:extLst>
          </p:cNvPr>
          <p:cNvPicPr>
            <a:picLocks noGrp="1" noChangeAspect="1"/>
          </p:cNvPicPr>
          <p:nvPr>
            <p:ph type="pic" sz="quarter" idx="25"/>
          </p:nvPr>
        </p:nvPicPr>
        <p:blipFill>
          <a:blip r:embed="rId6" cstate="screen">
            <a:extLst>
              <a:ext uri="{28A0092B-C50C-407E-A947-70E740481C1C}">
                <a14:useLocalDpi xmlns:a14="http://schemas.microsoft.com/office/drawing/2010/main"/>
              </a:ext>
            </a:extLst>
          </a:blip>
          <a:srcRect/>
          <a:stretch/>
        </p:blipFill>
        <p:spPr>
          <a:xfrm>
            <a:off x="6822647" y="1881122"/>
            <a:ext cx="1669770" cy="2940385"/>
          </a:xfrm>
        </p:spPr>
      </p:pic>
      <p:sp>
        <p:nvSpPr>
          <p:cNvPr id="13" name="Text Placeholder 12">
            <a:extLst>
              <a:ext uri="{FF2B5EF4-FFF2-40B4-BE49-F238E27FC236}">
                <a16:creationId xmlns:a16="http://schemas.microsoft.com/office/drawing/2014/main" id="{EB94DCE0-D525-D8BF-0B58-0FB5CE9F2A0B}"/>
              </a:ext>
            </a:extLst>
          </p:cNvPr>
          <p:cNvSpPr>
            <a:spLocks noGrp="1"/>
          </p:cNvSpPr>
          <p:nvPr>
            <p:ph type="body" sz="quarter" idx="36"/>
          </p:nvPr>
        </p:nvSpPr>
        <p:spPr>
          <a:xfrm>
            <a:off x="6822647" y="4665804"/>
            <a:ext cx="1669770" cy="1530417"/>
          </a:xfrm>
        </p:spPr>
        <p:txBody>
          <a:bodyPr vert="horz" wrap="square" lIns="118872" tIns="365760" rIns="0" bIns="0" rtlCol="0" anchor="t">
            <a:noAutofit/>
          </a:bodyPr>
          <a:lstStyle/>
          <a:p>
            <a:endParaRPr lang="en-GB"/>
          </a:p>
          <a:p>
            <a:r>
              <a:rPr lang="en-GB"/>
              <a:t>Stress Test New Technology</a:t>
            </a:r>
          </a:p>
        </p:txBody>
      </p:sp>
      <p:sp>
        <p:nvSpPr>
          <p:cNvPr id="18" name="TextBox 17">
            <a:extLst>
              <a:ext uri="{FF2B5EF4-FFF2-40B4-BE49-F238E27FC236}">
                <a16:creationId xmlns:a16="http://schemas.microsoft.com/office/drawing/2014/main" id="{439D4667-E10E-B014-9D3F-060D7A17998F}"/>
              </a:ext>
            </a:extLst>
          </p:cNvPr>
          <p:cNvSpPr txBox="1"/>
          <p:nvPr/>
        </p:nvSpPr>
        <p:spPr>
          <a:xfrm>
            <a:off x="1496792" y="1101713"/>
            <a:ext cx="75919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b="1"/>
              <a:t>Strategy Approach &amp; Standard Practices</a:t>
            </a:r>
            <a:endParaRPr lang="en-US" sz="2000" b="1"/>
          </a:p>
        </p:txBody>
      </p:sp>
    </p:spTree>
    <p:extLst>
      <p:ext uri="{BB962C8B-B14F-4D97-AF65-F5344CB8AC3E}">
        <p14:creationId xmlns:p14="http://schemas.microsoft.com/office/powerpoint/2010/main" val="1705483638"/>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6EB127ED90834BA9529A8F26331B71" ma:contentTypeVersion="4" ma:contentTypeDescription="Create a new document." ma:contentTypeScope="" ma:versionID="df939e88cd4e1b409d5e884d0b846de2">
  <xsd:schema xmlns:xsd="http://www.w3.org/2001/XMLSchema" xmlns:xs="http://www.w3.org/2001/XMLSchema" xmlns:p="http://schemas.microsoft.com/office/2006/metadata/properties" xmlns:ns2="df71b5a3-211e-4a8a-b9d4-1d03d5438603" targetNamespace="http://schemas.microsoft.com/office/2006/metadata/properties" ma:root="true" ma:fieldsID="a8a9ff4de2fe3b5d7b4a418733eb6921" ns2:_="">
    <xsd:import namespace="df71b5a3-211e-4a8a-b9d4-1d03d543860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71b5a3-211e-4a8a-b9d4-1d03d5438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93D6E-04F8-45DE-B1A9-C5585133CDC6}">
  <ds:schemaRefs>
    <ds:schemaRef ds:uri="http://schemas.microsoft.com/sharepoint/v3/contenttype/forms"/>
  </ds:schemaRefs>
</ds:datastoreItem>
</file>

<file path=customXml/itemProps2.xml><?xml version="1.0" encoding="utf-8"?>
<ds:datastoreItem xmlns:ds="http://schemas.openxmlformats.org/officeDocument/2006/customXml" ds:itemID="{0F60F5FF-E8D5-4B24-869A-3CA9D288218D}">
  <ds:schemaRefs>
    <ds:schemaRef ds:uri="df71b5a3-211e-4a8a-b9d4-1d03d54386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D37367B-EB6C-4990-872D-55869E4AA045}">
  <ds:schemaRefs>
    <ds:schemaRef ds:uri="df71b5a3-211e-4a8a-b9d4-1d03d54386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Light modernist presentation</Template>
  <TotalTime>0</TotalTime>
  <Words>3326</Words>
  <Application>Microsoft Macintosh PowerPoint</Application>
  <PresentationFormat>On-screen Show (4:3)</PresentationFormat>
  <Paragraphs>253</Paragraphs>
  <Slides>14</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Arial,Sans-Serif</vt:lpstr>
      <vt:lpstr>Avenir Next LT Pro</vt:lpstr>
      <vt:lpstr>Calibri</vt:lpstr>
      <vt:lpstr>Courier New</vt:lpstr>
      <vt:lpstr>Courier New,monospace</vt:lpstr>
      <vt:lpstr>Lato Extended</vt:lpstr>
      <vt:lpstr>Times New Roman</vt:lpstr>
      <vt:lpstr>Office Theme</vt:lpstr>
      <vt:lpstr>Fidelity Labs and  the Digital Transformation of Fidelity Investments </vt:lpstr>
      <vt:lpstr>Agenda</vt:lpstr>
      <vt:lpstr>an overview of the current state of Fidelity</vt:lpstr>
      <vt:lpstr>Challenges in innovation for fidelity</vt:lpstr>
      <vt:lpstr>Abby Johnson as the Ceo and president </vt:lpstr>
      <vt:lpstr>The Enablers and challenges </vt:lpstr>
      <vt:lpstr>If I wERE THE CIO... </vt:lpstr>
      <vt:lpstr> </vt:lpstr>
      <vt:lpstr>Fidelity Labs</vt:lpstr>
      <vt:lpstr>Opportunities from an it culture standpoint</vt:lpstr>
      <vt:lpstr>conclusions</vt:lpstr>
      <vt:lpstr>Thank you!</vt:lpstr>
      <vt:lpstr>References</vt:lpstr>
      <vt:lpstr>Required Case Study Check List If this is not filled out, you will automatically receive a zero for this assignment submission You must answer all case study items (1-8) for the “Yes/No” column and also complete the detail information for all required green boxes below unless it says “N/A”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Finance (FIN1250) Module 14 Rob Sarnie - Professor of Practice, Finance/FinTech</dc:title>
  <dc:creator>Sarnie, Robert</dc:creator>
  <cp:lastModifiedBy>Jayesh Haryani</cp:lastModifiedBy>
  <cp:revision>5</cp:revision>
  <dcterms:created xsi:type="dcterms:W3CDTF">2021-03-18T10:34:09Z</dcterms:created>
  <dcterms:modified xsi:type="dcterms:W3CDTF">2024-09-05T21:50:09Z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0x010100E36EB127ED90834BA9529A8F26331B71</vt:lpwstr>
  </property>
</Properties>
</file>